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5"/>
  </p:sldMasterIdLst>
  <p:notesMasterIdLst>
    <p:notesMasterId r:id="rId25"/>
  </p:notesMasterIdLst>
  <p:sldIdLst>
    <p:sldId id="304" r:id="rId6"/>
    <p:sldId id="256" r:id="rId7"/>
    <p:sldId id="278" r:id="rId8"/>
    <p:sldId id="259" r:id="rId9"/>
    <p:sldId id="261" r:id="rId10"/>
    <p:sldId id="303" r:id="rId11"/>
    <p:sldId id="299" r:id="rId12"/>
    <p:sldId id="258" r:id="rId13"/>
    <p:sldId id="296" r:id="rId14"/>
    <p:sldId id="260" r:id="rId15"/>
    <p:sldId id="281" r:id="rId16"/>
    <p:sldId id="265" r:id="rId17"/>
    <p:sldId id="306" r:id="rId18"/>
    <p:sldId id="307" r:id="rId19"/>
    <p:sldId id="263" r:id="rId20"/>
    <p:sldId id="292" r:id="rId21"/>
    <p:sldId id="301" r:id="rId22"/>
    <p:sldId id="294" r:id="rId23"/>
    <p:sldId id="302" r:id="rId2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8FD93D-DB25-4923-B76C-57400D92CE80}">
          <p14:sldIdLst>
            <p14:sldId id="304"/>
            <p14:sldId id="256"/>
          </p14:sldIdLst>
        </p14:section>
        <p14:section name="Untitled Section" id="{DA068101-3627-470A-B9E8-E945C0E32059}">
          <p14:sldIdLst>
            <p14:sldId id="278"/>
            <p14:sldId id="259"/>
            <p14:sldId id="261"/>
            <p14:sldId id="303"/>
            <p14:sldId id="299"/>
            <p14:sldId id="258"/>
            <p14:sldId id="296"/>
            <p14:sldId id="260"/>
            <p14:sldId id="281"/>
            <p14:sldId id="265"/>
            <p14:sldId id="306"/>
            <p14:sldId id="307"/>
            <p14:sldId id="263"/>
            <p14:sldId id="292"/>
            <p14:sldId id="301"/>
            <p14:sldId id="294"/>
            <p14:sldId id="302"/>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969" autoAdjust="0"/>
  </p:normalViewPr>
  <p:slideViewPr>
    <p:cSldViewPr snapToGrid="0">
      <p:cViewPr>
        <p:scale>
          <a:sx n="103" d="100"/>
          <a:sy n="103" d="100"/>
        </p:scale>
        <p:origin x="-870" y="18"/>
      </p:cViewPr>
      <p:guideLst>
        <p:guide orient="horz" pos="2160"/>
        <p:guide pos="3840"/>
      </p:guideLst>
    </p:cSldViewPr>
  </p:slideViewPr>
  <p:notesTextViewPr>
    <p:cViewPr>
      <p:scale>
        <a:sx n="1" d="1"/>
        <a:sy n="1" d="1"/>
      </p:scale>
      <p:origin x="0" y="0"/>
    </p:cViewPr>
  </p:notesTextViewPr>
  <p:sorterViewPr>
    <p:cViewPr>
      <p:scale>
        <a:sx n="100" d="100"/>
        <a:sy n="100" d="100"/>
      </p:scale>
      <p:origin x="0" y="-1398"/>
    </p:cViewPr>
  </p:sorterViewPr>
  <p:notesViewPr>
    <p:cSldViewPr snapToGrid="0">
      <p:cViewPr varScale="1">
        <p:scale>
          <a:sx n="53" d="100"/>
          <a:sy n="53" d="100"/>
        </p:scale>
        <p:origin x="282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24D6E90-11A3-42CD-811D-82EC7983E9F0}" type="datetimeFigureOut">
              <a:rPr lang="en-CA" smtClean="0"/>
              <a:t>2021-03-01</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26652FC3-3235-44AD-8E8B-05CBAB1FDCCF}" type="slidenum">
              <a:rPr lang="en-CA" smtClean="0"/>
              <a:t>‹#›</a:t>
            </a:fld>
            <a:endParaRPr lang="en-CA"/>
          </a:p>
        </p:txBody>
      </p:sp>
    </p:spTree>
    <p:extLst>
      <p:ext uri="{BB962C8B-B14F-4D97-AF65-F5344CB8AC3E}">
        <p14:creationId xmlns:p14="http://schemas.microsoft.com/office/powerpoint/2010/main" val="1888268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6652FC3-3235-44AD-8E8B-05CBAB1FDCCF}" type="slidenum">
              <a:rPr lang="en-CA" smtClean="0"/>
              <a:t>1</a:t>
            </a:fld>
            <a:endParaRPr lang="en-CA"/>
          </a:p>
        </p:txBody>
      </p:sp>
    </p:spTree>
    <p:extLst>
      <p:ext uri="{BB962C8B-B14F-4D97-AF65-F5344CB8AC3E}">
        <p14:creationId xmlns:p14="http://schemas.microsoft.com/office/powerpoint/2010/main" val="1658920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6652FC3-3235-44AD-8E8B-05CBAB1FDCCF}" type="slidenum">
              <a:rPr lang="en-CA" smtClean="0"/>
              <a:t>10</a:t>
            </a:fld>
            <a:endParaRPr lang="en-CA"/>
          </a:p>
        </p:txBody>
      </p:sp>
    </p:spTree>
    <p:extLst>
      <p:ext uri="{BB962C8B-B14F-4D97-AF65-F5344CB8AC3E}">
        <p14:creationId xmlns:p14="http://schemas.microsoft.com/office/powerpoint/2010/main" val="1888419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6652FC3-3235-44AD-8E8B-05CBAB1FDCCF}" type="slidenum">
              <a:rPr lang="en-CA" smtClean="0"/>
              <a:t>11</a:t>
            </a:fld>
            <a:endParaRPr lang="en-CA"/>
          </a:p>
        </p:txBody>
      </p:sp>
    </p:spTree>
    <p:extLst>
      <p:ext uri="{BB962C8B-B14F-4D97-AF65-F5344CB8AC3E}">
        <p14:creationId xmlns:p14="http://schemas.microsoft.com/office/powerpoint/2010/main" val="3108036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CA" dirty="0"/>
          </a:p>
        </p:txBody>
      </p:sp>
      <p:sp>
        <p:nvSpPr>
          <p:cNvPr id="4" name="Slide Number Placeholder 3"/>
          <p:cNvSpPr>
            <a:spLocks noGrp="1"/>
          </p:cNvSpPr>
          <p:nvPr>
            <p:ph type="sldNum" sz="quarter" idx="10"/>
          </p:nvPr>
        </p:nvSpPr>
        <p:spPr/>
        <p:txBody>
          <a:bodyPr/>
          <a:lstStyle/>
          <a:p>
            <a:fld id="{26652FC3-3235-44AD-8E8B-05CBAB1FDCCF}" type="slidenum">
              <a:rPr lang="en-CA" smtClean="0"/>
              <a:t>12</a:t>
            </a:fld>
            <a:endParaRPr lang="en-CA"/>
          </a:p>
        </p:txBody>
      </p:sp>
    </p:spTree>
    <p:extLst>
      <p:ext uri="{BB962C8B-B14F-4D97-AF65-F5344CB8AC3E}">
        <p14:creationId xmlns:p14="http://schemas.microsoft.com/office/powerpoint/2010/main" val="4248178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Feb, April, June, Sept, Nov</a:t>
            </a:r>
          </a:p>
          <a:p>
            <a:endParaRPr lang="en-CA" dirty="0"/>
          </a:p>
        </p:txBody>
      </p:sp>
      <p:sp>
        <p:nvSpPr>
          <p:cNvPr id="4" name="Slide Number Placeholder 3"/>
          <p:cNvSpPr>
            <a:spLocks noGrp="1"/>
          </p:cNvSpPr>
          <p:nvPr>
            <p:ph type="sldNum" sz="quarter" idx="10"/>
          </p:nvPr>
        </p:nvSpPr>
        <p:spPr/>
        <p:txBody>
          <a:bodyPr/>
          <a:lstStyle/>
          <a:p>
            <a:fld id="{26652FC3-3235-44AD-8E8B-05CBAB1FDCCF}" type="slidenum">
              <a:rPr lang="en-CA" smtClean="0"/>
              <a:t>13</a:t>
            </a:fld>
            <a:endParaRPr lang="en-CA"/>
          </a:p>
        </p:txBody>
      </p:sp>
    </p:spTree>
    <p:extLst>
      <p:ext uri="{BB962C8B-B14F-4D97-AF65-F5344CB8AC3E}">
        <p14:creationId xmlns:p14="http://schemas.microsoft.com/office/powerpoint/2010/main" val="3317819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6652FC3-3235-44AD-8E8B-05CBAB1FDCCF}" type="slidenum">
              <a:rPr lang="en-CA" smtClean="0"/>
              <a:t>15</a:t>
            </a:fld>
            <a:endParaRPr lang="en-CA"/>
          </a:p>
        </p:txBody>
      </p:sp>
    </p:spTree>
    <p:extLst>
      <p:ext uri="{BB962C8B-B14F-4D97-AF65-F5344CB8AC3E}">
        <p14:creationId xmlns:p14="http://schemas.microsoft.com/office/powerpoint/2010/main" val="1431350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6652FC3-3235-44AD-8E8B-05CBAB1FDCCF}" type="slidenum">
              <a:rPr lang="en-CA" smtClean="0"/>
              <a:t>16</a:t>
            </a:fld>
            <a:endParaRPr lang="en-CA"/>
          </a:p>
        </p:txBody>
      </p:sp>
    </p:spTree>
    <p:extLst>
      <p:ext uri="{BB962C8B-B14F-4D97-AF65-F5344CB8AC3E}">
        <p14:creationId xmlns:p14="http://schemas.microsoft.com/office/powerpoint/2010/main" val="2770164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6652FC3-3235-44AD-8E8B-05CBAB1FDCCF}" type="slidenum">
              <a:rPr lang="en-CA" smtClean="0"/>
              <a:t>17</a:t>
            </a:fld>
            <a:endParaRPr lang="en-CA"/>
          </a:p>
        </p:txBody>
      </p:sp>
    </p:spTree>
    <p:extLst>
      <p:ext uri="{BB962C8B-B14F-4D97-AF65-F5344CB8AC3E}">
        <p14:creationId xmlns:p14="http://schemas.microsoft.com/office/powerpoint/2010/main" val="1900145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6652FC3-3235-44AD-8E8B-05CBAB1FDCCF}" type="slidenum">
              <a:rPr lang="en-CA" smtClean="0"/>
              <a:t>18</a:t>
            </a:fld>
            <a:endParaRPr lang="en-CA"/>
          </a:p>
        </p:txBody>
      </p:sp>
    </p:spTree>
    <p:extLst>
      <p:ext uri="{BB962C8B-B14F-4D97-AF65-F5344CB8AC3E}">
        <p14:creationId xmlns:p14="http://schemas.microsoft.com/office/powerpoint/2010/main" val="517199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6652FC3-3235-44AD-8E8B-05CBAB1FDCCF}" type="slidenum">
              <a:rPr lang="en-CA" smtClean="0"/>
              <a:t>19</a:t>
            </a:fld>
            <a:endParaRPr lang="en-CA"/>
          </a:p>
        </p:txBody>
      </p:sp>
    </p:spTree>
    <p:extLst>
      <p:ext uri="{BB962C8B-B14F-4D97-AF65-F5344CB8AC3E}">
        <p14:creationId xmlns:p14="http://schemas.microsoft.com/office/powerpoint/2010/main" val="3771379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6652FC3-3235-44AD-8E8B-05CBAB1FDCCF}" type="slidenum">
              <a:rPr lang="en-CA" smtClean="0"/>
              <a:t>2</a:t>
            </a:fld>
            <a:endParaRPr lang="en-CA"/>
          </a:p>
        </p:txBody>
      </p:sp>
    </p:spTree>
    <p:extLst>
      <p:ext uri="{BB962C8B-B14F-4D97-AF65-F5344CB8AC3E}">
        <p14:creationId xmlns:p14="http://schemas.microsoft.com/office/powerpoint/2010/main" val="377700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6652FC3-3235-44AD-8E8B-05CBAB1FDCCF}" type="slidenum">
              <a:rPr lang="en-CA" smtClean="0"/>
              <a:t>3</a:t>
            </a:fld>
            <a:endParaRPr lang="en-CA"/>
          </a:p>
        </p:txBody>
      </p:sp>
    </p:spTree>
    <p:extLst>
      <p:ext uri="{BB962C8B-B14F-4D97-AF65-F5344CB8AC3E}">
        <p14:creationId xmlns:p14="http://schemas.microsoft.com/office/powerpoint/2010/main" val="1299878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6652FC3-3235-44AD-8E8B-05CBAB1FDCCF}" type="slidenum">
              <a:rPr lang="en-CA" smtClean="0"/>
              <a:t>4</a:t>
            </a:fld>
            <a:endParaRPr lang="en-CA"/>
          </a:p>
        </p:txBody>
      </p:sp>
    </p:spTree>
    <p:extLst>
      <p:ext uri="{BB962C8B-B14F-4D97-AF65-F5344CB8AC3E}">
        <p14:creationId xmlns:p14="http://schemas.microsoft.com/office/powerpoint/2010/main" val="4203827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26652FC3-3235-44AD-8E8B-05CBAB1FDCCF}" type="slidenum">
              <a:rPr lang="en-CA" smtClean="0"/>
              <a:t>5</a:t>
            </a:fld>
            <a:endParaRPr lang="en-CA"/>
          </a:p>
        </p:txBody>
      </p:sp>
    </p:spTree>
    <p:extLst>
      <p:ext uri="{BB962C8B-B14F-4D97-AF65-F5344CB8AC3E}">
        <p14:creationId xmlns:p14="http://schemas.microsoft.com/office/powerpoint/2010/main" val="376021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26652FC3-3235-44AD-8E8B-05CBAB1FDCCF}" type="slidenum">
              <a:rPr lang="en-CA" smtClean="0"/>
              <a:t>6</a:t>
            </a:fld>
            <a:endParaRPr lang="en-CA"/>
          </a:p>
        </p:txBody>
      </p:sp>
    </p:spTree>
    <p:extLst>
      <p:ext uri="{BB962C8B-B14F-4D97-AF65-F5344CB8AC3E}">
        <p14:creationId xmlns:p14="http://schemas.microsoft.com/office/powerpoint/2010/main" val="303468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26652FC3-3235-44AD-8E8B-05CBAB1FDCCF}" type="slidenum">
              <a:rPr lang="en-CA" smtClean="0"/>
              <a:t>7</a:t>
            </a:fld>
            <a:endParaRPr lang="en-CA"/>
          </a:p>
        </p:txBody>
      </p:sp>
    </p:spTree>
    <p:extLst>
      <p:ext uri="{BB962C8B-B14F-4D97-AF65-F5344CB8AC3E}">
        <p14:creationId xmlns:p14="http://schemas.microsoft.com/office/powerpoint/2010/main" val="1557931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6652FC3-3235-44AD-8E8B-05CBAB1FDCCF}" type="slidenum">
              <a:rPr lang="en-CA" smtClean="0"/>
              <a:t>8</a:t>
            </a:fld>
            <a:endParaRPr lang="en-CA"/>
          </a:p>
        </p:txBody>
      </p:sp>
    </p:spTree>
    <p:extLst>
      <p:ext uri="{BB962C8B-B14F-4D97-AF65-F5344CB8AC3E}">
        <p14:creationId xmlns:p14="http://schemas.microsoft.com/office/powerpoint/2010/main" val="1470294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26652FC3-3235-44AD-8E8B-05CBAB1FDCCF}" type="slidenum">
              <a:rPr lang="en-CA" smtClean="0"/>
              <a:t>9</a:t>
            </a:fld>
            <a:endParaRPr lang="en-CA"/>
          </a:p>
        </p:txBody>
      </p:sp>
    </p:spTree>
    <p:extLst>
      <p:ext uri="{BB962C8B-B14F-4D97-AF65-F5344CB8AC3E}">
        <p14:creationId xmlns:p14="http://schemas.microsoft.com/office/powerpoint/2010/main" val="2529910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79E1B1-2A8E-43C8-968B-63A2ADDD9C70}" type="datetimeFigureOut">
              <a:rPr lang="en-CA" smtClean="0"/>
              <a:t>2021-03-01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37202A-5927-48CD-B6B6-1D28ADECA8C3}" type="slidenum">
              <a:rPr lang="en-CA" smtClean="0"/>
              <a:t>‹#›</a:t>
            </a:fld>
            <a:endParaRPr lang="en-CA"/>
          </a:p>
        </p:txBody>
      </p:sp>
    </p:spTree>
    <p:extLst>
      <p:ext uri="{BB962C8B-B14F-4D97-AF65-F5344CB8AC3E}">
        <p14:creationId xmlns:p14="http://schemas.microsoft.com/office/powerpoint/2010/main" val="3788996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79E1B1-2A8E-43C8-968B-63A2ADDD9C70}" type="datetimeFigureOut">
              <a:rPr lang="en-CA" smtClean="0"/>
              <a:t>2021-03-01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37202A-5927-48CD-B6B6-1D28ADECA8C3}" type="slidenum">
              <a:rPr lang="en-CA" smtClean="0"/>
              <a:t>‹#›</a:t>
            </a:fld>
            <a:endParaRPr lang="en-CA"/>
          </a:p>
        </p:txBody>
      </p:sp>
    </p:spTree>
    <p:extLst>
      <p:ext uri="{BB962C8B-B14F-4D97-AF65-F5344CB8AC3E}">
        <p14:creationId xmlns:p14="http://schemas.microsoft.com/office/powerpoint/2010/main" val="1745220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79E1B1-2A8E-43C8-968B-63A2ADDD9C70}" type="datetimeFigureOut">
              <a:rPr lang="en-CA" smtClean="0"/>
              <a:t>2021-03-01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37202A-5927-48CD-B6B6-1D28ADECA8C3}" type="slidenum">
              <a:rPr lang="en-CA" smtClean="0"/>
              <a:t>‹#›</a:t>
            </a:fld>
            <a:endParaRPr lang="en-C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9478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79E1B1-2A8E-43C8-968B-63A2ADDD9C70}" type="datetimeFigureOut">
              <a:rPr lang="en-CA" smtClean="0"/>
              <a:t>2021-03-01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37202A-5927-48CD-B6B6-1D28ADECA8C3}" type="slidenum">
              <a:rPr lang="en-CA" smtClean="0"/>
              <a:t>‹#›</a:t>
            </a:fld>
            <a:endParaRPr lang="en-CA"/>
          </a:p>
        </p:txBody>
      </p:sp>
    </p:spTree>
    <p:extLst>
      <p:ext uri="{BB962C8B-B14F-4D97-AF65-F5344CB8AC3E}">
        <p14:creationId xmlns:p14="http://schemas.microsoft.com/office/powerpoint/2010/main" val="107078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79E1B1-2A8E-43C8-968B-63A2ADDD9C70}" type="datetimeFigureOut">
              <a:rPr lang="en-CA" smtClean="0"/>
              <a:t>2021-03-01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37202A-5927-48CD-B6B6-1D28ADECA8C3}" type="slidenum">
              <a:rPr lang="en-CA" smtClean="0"/>
              <a:t>‹#›</a:t>
            </a:fld>
            <a:endParaRPr lang="en-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0767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79E1B1-2A8E-43C8-968B-63A2ADDD9C70}" type="datetimeFigureOut">
              <a:rPr lang="en-CA" smtClean="0"/>
              <a:t>2021-03-01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37202A-5927-48CD-B6B6-1D28ADECA8C3}" type="slidenum">
              <a:rPr lang="en-CA" smtClean="0"/>
              <a:t>‹#›</a:t>
            </a:fld>
            <a:endParaRPr lang="en-CA"/>
          </a:p>
        </p:txBody>
      </p:sp>
    </p:spTree>
    <p:extLst>
      <p:ext uri="{BB962C8B-B14F-4D97-AF65-F5344CB8AC3E}">
        <p14:creationId xmlns:p14="http://schemas.microsoft.com/office/powerpoint/2010/main" val="4188615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79E1B1-2A8E-43C8-968B-63A2ADDD9C70}" type="datetimeFigureOut">
              <a:rPr lang="en-CA" smtClean="0"/>
              <a:t>2021-03-01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37202A-5927-48CD-B6B6-1D28ADECA8C3}" type="slidenum">
              <a:rPr lang="en-CA" smtClean="0"/>
              <a:t>‹#›</a:t>
            </a:fld>
            <a:endParaRPr lang="en-CA"/>
          </a:p>
        </p:txBody>
      </p:sp>
    </p:spTree>
    <p:extLst>
      <p:ext uri="{BB962C8B-B14F-4D97-AF65-F5344CB8AC3E}">
        <p14:creationId xmlns:p14="http://schemas.microsoft.com/office/powerpoint/2010/main" val="1978108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79E1B1-2A8E-43C8-968B-63A2ADDD9C70}" type="datetimeFigureOut">
              <a:rPr lang="en-CA" smtClean="0"/>
              <a:t>2021-03-01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37202A-5927-48CD-B6B6-1D28ADECA8C3}" type="slidenum">
              <a:rPr lang="en-CA" smtClean="0"/>
              <a:t>‹#›</a:t>
            </a:fld>
            <a:endParaRPr lang="en-CA"/>
          </a:p>
        </p:txBody>
      </p:sp>
    </p:spTree>
    <p:extLst>
      <p:ext uri="{BB962C8B-B14F-4D97-AF65-F5344CB8AC3E}">
        <p14:creationId xmlns:p14="http://schemas.microsoft.com/office/powerpoint/2010/main" val="52576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79E1B1-2A8E-43C8-968B-63A2ADDD9C70}" type="datetimeFigureOut">
              <a:rPr lang="en-CA" smtClean="0"/>
              <a:t>2021-03-01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37202A-5927-48CD-B6B6-1D28ADECA8C3}" type="slidenum">
              <a:rPr lang="en-CA" smtClean="0"/>
              <a:t>‹#›</a:t>
            </a:fld>
            <a:endParaRPr lang="en-CA"/>
          </a:p>
        </p:txBody>
      </p:sp>
      <p:pic>
        <p:nvPicPr>
          <p:cNvPr id="7" name="Picture 6">
            <a:extLst>
              <a:ext uri="{FF2B5EF4-FFF2-40B4-BE49-F238E27FC236}">
                <a16:creationId xmlns:a16="http://schemas.microsoft.com/office/drawing/2014/main" xmlns="" id="{B6DCB37A-12C3-4905-97F6-5E1CAEC094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66774" y="5541635"/>
            <a:ext cx="1598741" cy="1236465"/>
          </a:xfrm>
          <a:prstGeom prst="rect">
            <a:avLst/>
          </a:prstGeom>
        </p:spPr>
      </p:pic>
    </p:spTree>
    <p:extLst>
      <p:ext uri="{BB962C8B-B14F-4D97-AF65-F5344CB8AC3E}">
        <p14:creationId xmlns:p14="http://schemas.microsoft.com/office/powerpoint/2010/main" val="4265842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79E1B1-2A8E-43C8-968B-63A2ADDD9C70}" type="datetimeFigureOut">
              <a:rPr lang="en-CA" smtClean="0"/>
              <a:t>2021-03-01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D37202A-5927-48CD-B6B6-1D28ADECA8C3}" type="slidenum">
              <a:rPr lang="en-CA" smtClean="0"/>
              <a:t>‹#›</a:t>
            </a:fld>
            <a:endParaRPr lang="en-CA"/>
          </a:p>
        </p:txBody>
      </p:sp>
    </p:spTree>
    <p:extLst>
      <p:ext uri="{BB962C8B-B14F-4D97-AF65-F5344CB8AC3E}">
        <p14:creationId xmlns:p14="http://schemas.microsoft.com/office/powerpoint/2010/main" val="33591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79E1B1-2A8E-43C8-968B-63A2ADDD9C70}" type="datetimeFigureOut">
              <a:rPr lang="en-CA" smtClean="0"/>
              <a:t>2021-03-01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D37202A-5927-48CD-B6B6-1D28ADECA8C3}" type="slidenum">
              <a:rPr lang="en-CA" smtClean="0"/>
              <a:t>‹#›</a:t>
            </a:fld>
            <a:endParaRPr lang="en-CA"/>
          </a:p>
        </p:txBody>
      </p:sp>
    </p:spTree>
    <p:extLst>
      <p:ext uri="{BB962C8B-B14F-4D97-AF65-F5344CB8AC3E}">
        <p14:creationId xmlns:p14="http://schemas.microsoft.com/office/powerpoint/2010/main" val="3212655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79E1B1-2A8E-43C8-968B-63A2ADDD9C70}" type="datetimeFigureOut">
              <a:rPr lang="en-CA" smtClean="0"/>
              <a:t>2021-03-01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D37202A-5927-48CD-B6B6-1D28ADECA8C3}" type="slidenum">
              <a:rPr lang="en-CA" smtClean="0"/>
              <a:t>‹#›</a:t>
            </a:fld>
            <a:endParaRPr lang="en-CA"/>
          </a:p>
        </p:txBody>
      </p:sp>
    </p:spTree>
    <p:extLst>
      <p:ext uri="{BB962C8B-B14F-4D97-AF65-F5344CB8AC3E}">
        <p14:creationId xmlns:p14="http://schemas.microsoft.com/office/powerpoint/2010/main" val="1704854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79E1B1-2A8E-43C8-968B-63A2ADDD9C70}" type="datetimeFigureOut">
              <a:rPr lang="en-CA" smtClean="0"/>
              <a:t>2021-03-01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D37202A-5927-48CD-B6B6-1D28ADECA8C3}" type="slidenum">
              <a:rPr lang="en-CA" smtClean="0"/>
              <a:t>‹#›</a:t>
            </a:fld>
            <a:endParaRPr lang="en-CA"/>
          </a:p>
        </p:txBody>
      </p:sp>
    </p:spTree>
    <p:extLst>
      <p:ext uri="{BB962C8B-B14F-4D97-AF65-F5344CB8AC3E}">
        <p14:creationId xmlns:p14="http://schemas.microsoft.com/office/powerpoint/2010/main" val="2381796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79E1B1-2A8E-43C8-968B-63A2ADDD9C70}" type="datetimeFigureOut">
              <a:rPr lang="en-CA" smtClean="0"/>
              <a:t>2021-03-01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D37202A-5927-48CD-B6B6-1D28ADECA8C3}" type="slidenum">
              <a:rPr lang="en-CA" smtClean="0"/>
              <a:t>‹#›</a:t>
            </a:fld>
            <a:endParaRPr lang="en-CA"/>
          </a:p>
        </p:txBody>
      </p:sp>
    </p:spTree>
    <p:extLst>
      <p:ext uri="{BB962C8B-B14F-4D97-AF65-F5344CB8AC3E}">
        <p14:creationId xmlns:p14="http://schemas.microsoft.com/office/powerpoint/2010/main" val="3327832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79E1B1-2A8E-43C8-968B-63A2ADDD9C70}" type="datetimeFigureOut">
              <a:rPr lang="en-CA" smtClean="0"/>
              <a:t>2021-03-01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D37202A-5927-48CD-B6B6-1D28ADECA8C3}" type="slidenum">
              <a:rPr lang="en-CA" smtClean="0"/>
              <a:t>‹#›</a:t>
            </a:fld>
            <a:endParaRPr lang="en-CA"/>
          </a:p>
        </p:txBody>
      </p:sp>
    </p:spTree>
    <p:extLst>
      <p:ext uri="{BB962C8B-B14F-4D97-AF65-F5344CB8AC3E}">
        <p14:creationId xmlns:p14="http://schemas.microsoft.com/office/powerpoint/2010/main" val="465921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79E1B1-2A8E-43C8-968B-63A2ADDD9C70}" type="datetimeFigureOut">
              <a:rPr lang="en-CA" smtClean="0"/>
              <a:t>2021-03-01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D37202A-5927-48CD-B6B6-1D28ADECA8C3}" type="slidenum">
              <a:rPr lang="en-CA" smtClean="0"/>
              <a:t>‹#›</a:t>
            </a:fld>
            <a:endParaRPr lang="en-CA"/>
          </a:p>
        </p:txBody>
      </p:sp>
    </p:spTree>
    <p:extLst>
      <p:ext uri="{BB962C8B-B14F-4D97-AF65-F5344CB8AC3E}">
        <p14:creationId xmlns:p14="http://schemas.microsoft.com/office/powerpoint/2010/main" val="4182141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979E1B1-2A8E-43C8-968B-63A2ADDD9C70}" type="datetimeFigureOut">
              <a:rPr lang="en-CA" smtClean="0"/>
              <a:t>2021-03-01</a:t>
            </a:fld>
            <a:endParaRPr lang="en-C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D37202A-5927-48CD-B6B6-1D28ADECA8C3}" type="slidenum">
              <a:rPr lang="en-CA" smtClean="0"/>
              <a:t>‹#›</a:t>
            </a:fld>
            <a:endParaRPr lang="en-CA"/>
          </a:p>
        </p:txBody>
      </p:sp>
    </p:spTree>
    <p:extLst>
      <p:ext uri="{BB962C8B-B14F-4D97-AF65-F5344CB8AC3E}">
        <p14:creationId xmlns:p14="http://schemas.microsoft.com/office/powerpoint/2010/main" val="19327588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https://swo.ipac-canada.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643" y="2128012"/>
            <a:ext cx="6492237" cy="2764028"/>
          </a:xfrm>
        </p:spPr>
        <p:txBody>
          <a:bodyPr vert="horz" lIns="91440" tIns="45720" rIns="91440" bIns="45720" rtlCol="0" anchor="ctr">
            <a:noAutofit/>
          </a:bodyPr>
          <a:lstStyle/>
          <a:p>
            <a:pPr algn="ctr"/>
            <a:r>
              <a:rPr lang="en-US" sz="4400" kern="1200" dirty="0">
                <a:solidFill>
                  <a:schemeClr val="accent1">
                    <a:lumMod val="50000"/>
                  </a:schemeClr>
                </a:solidFill>
                <a:latin typeface="Gill Sans Nova" panose="020B0602020104020203" pitchFamily="34" charset="0"/>
              </a:rPr>
              <a:t>Infection Prevention and Control- Southwestern Ontario (IPAC-SWO)</a:t>
            </a:r>
            <a:br>
              <a:rPr lang="en-US" sz="4400" kern="1200" dirty="0">
                <a:solidFill>
                  <a:schemeClr val="accent1">
                    <a:lumMod val="50000"/>
                  </a:schemeClr>
                </a:solidFill>
                <a:latin typeface="Gill Sans Nova" panose="020B0602020104020203" pitchFamily="34" charset="0"/>
              </a:rPr>
            </a:br>
            <a:r>
              <a:rPr lang="en-US" sz="4400" kern="1200" dirty="0">
                <a:solidFill>
                  <a:schemeClr val="accent1">
                    <a:lumMod val="50000"/>
                  </a:schemeClr>
                </a:solidFill>
                <a:latin typeface="Gill Sans Nova" panose="020B0602020104020203" pitchFamily="34" charset="0"/>
              </a:rPr>
              <a:t/>
            </a:r>
            <a:br>
              <a:rPr lang="en-US" sz="4400" kern="1200" dirty="0">
                <a:solidFill>
                  <a:schemeClr val="accent1">
                    <a:lumMod val="50000"/>
                  </a:schemeClr>
                </a:solidFill>
                <a:latin typeface="Gill Sans Nova" panose="020B0602020104020203" pitchFamily="34" charset="0"/>
              </a:rPr>
            </a:br>
            <a:r>
              <a:rPr lang="en-US" sz="4400" kern="1200" dirty="0">
                <a:solidFill>
                  <a:schemeClr val="accent1">
                    <a:lumMod val="50000"/>
                  </a:schemeClr>
                </a:solidFill>
                <a:latin typeface="Gill Sans Nova" panose="020B0602020104020203" pitchFamily="34" charset="0"/>
              </a:rPr>
              <a:t>Submission for </a:t>
            </a:r>
            <a:br>
              <a:rPr lang="en-US" sz="4400" kern="1200" dirty="0">
                <a:solidFill>
                  <a:schemeClr val="accent1">
                    <a:lumMod val="50000"/>
                  </a:schemeClr>
                </a:solidFill>
                <a:latin typeface="Gill Sans Nova" panose="020B0602020104020203" pitchFamily="34" charset="0"/>
              </a:rPr>
            </a:br>
            <a:r>
              <a:rPr lang="en-US" sz="4400" kern="1200" dirty="0">
                <a:solidFill>
                  <a:schemeClr val="accent1">
                    <a:lumMod val="50000"/>
                  </a:schemeClr>
                </a:solidFill>
                <a:latin typeface="Gill Sans Nova" panose="020B0602020104020203" pitchFamily="34" charset="0"/>
              </a:rPr>
              <a:t>3M Chapter Achievement Award 2020</a:t>
            </a:r>
          </a:p>
        </p:txBody>
      </p:sp>
    </p:spTree>
    <p:extLst>
      <p:ext uri="{BB962C8B-B14F-4D97-AF65-F5344CB8AC3E}">
        <p14:creationId xmlns:p14="http://schemas.microsoft.com/office/powerpoint/2010/main" val="3525590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446" y="365125"/>
            <a:ext cx="11131190" cy="1325563"/>
          </a:xfrm>
        </p:spPr>
        <p:txBody>
          <a:bodyPr>
            <a:normAutofit/>
          </a:bodyPr>
          <a:lstStyle/>
          <a:p>
            <a:r>
              <a:rPr lang="en-US" dirty="0">
                <a:solidFill>
                  <a:schemeClr val="accent1">
                    <a:lumMod val="50000"/>
                  </a:schemeClr>
                </a:solidFill>
                <a:latin typeface="Gill Sans Nova" panose="020B0602020104020203" pitchFamily="34" charset="0"/>
                <a:ea typeface="Cambria Math" panose="02040503050406030204" pitchFamily="18" charset="0"/>
              </a:rPr>
              <a:t>IPAC SWO Shines on Social Media</a:t>
            </a:r>
            <a:endParaRPr lang="en-CA" dirty="0">
              <a:solidFill>
                <a:schemeClr val="accent1">
                  <a:lumMod val="50000"/>
                </a:schemeClr>
              </a:solidFill>
              <a:latin typeface="Gill Sans Nova" panose="020B0602020104020203" pitchFamily="34" charset="0"/>
              <a:ea typeface="Cambria Math" panose="02040503050406030204" pitchFamily="18" charset="0"/>
            </a:endParaRPr>
          </a:p>
        </p:txBody>
      </p:sp>
      <p:sp>
        <p:nvSpPr>
          <p:cNvPr id="3" name="TextBox 2"/>
          <p:cNvSpPr txBox="1"/>
          <p:nvPr/>
        </p:nvSpPr>
        <p:spPr>
          <a:xfrm>
            <a:off x="5744628" y="1027906"/>
            <a:ext cx="4515488"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lumMod val="50000"/>
                  </a:schemeClr>
                </a:solidFill>
                <a:latin typeface="Gill Sans Nova" panose="020B0602020104020203" pitchFamily="34" charset="0"/>
              </a:rPr>
              <a:t>Social Media presence established in 2018 on Facebook, Instagram, LinkedIn and Twitter</a:t>
            </a:r>
          </a:p>
          <a:p>
            <a:endParaRPr lang="en-CA" sz="2400" dirty="0">
              <a:solidFill>
                <a:schemeClr val="accent1">
                  <a:lumMod val="50000"/>
                </a:schemeClr>
              </a:solidFill>
              <a:latin typeface="Gill Sans Nova" panose="020B0602020104020203" pitchFamily="34" charset="0"/>
            </a:endParaRPr>
          </a:p>
          <a:p>
            <a:pPr marL="285750" indent="-285750">
              <a:buFont typeface="Arial" panose="020B0604020202020204" pitchFamily="34" charset="0"/>
              <a:buChar char="•"/>
            </a:pPr>
            <a:r>
              <a:rPr lang="en-US" sz="2400" dirty="0">
                <a:solidFill>
                  <a:schemeClr val="accent1">
                    <a:lumMod val="50000"/>
                  </a:schemeClr>
                </a:solidFill>
                <a:latin typeface="Gill Sans Nova" panose="020B0602020104020203" pitchFamily="34" charset="0"/>
              </a:rPr>
              <a:t>All interfaces link to IPAC SWO website for easy access</a:t>
            </a:r>
          </a:p>
        </p:txBody>
      </p:sp>
      <p:pic>
        <p:nvPicPr>
          <p:cNvPr id="1026" name="Picture 2">
            <a:extLst>
              <a:ext uri="{FF2B5EF4-FFF2-40B4-BE49-F238E27FC236}">
                <a16:creationId xmlns:a16="http://schemas.microsoft.com/office/drawing/2014/main" xmlns="" id="{58E358F2-623C-41E5-A369-A2F0D67917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89" r="628" b="9606"/>
          <a:stretch/>
        </p:blipFill>
        <p:spPr bwMode="auto">
          <a:xfrm>
            <a:off x="-33361" y="1437821"/>
            <a:ext cx="2099004" cy="29817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xmlns="" id="{3FDCADCA-6F72-456C-8E6F-262B25218D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415" b="11824"/>
          <a:stretch/>
        </p:blipFill>
        <p:spPr bwMode="auto">
          <a:xfrm>
            <a:off x="3044134" y="1463594"/>
            <a:ext cx="2363329" cy="318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17B14B0D-FC58-4BA7-B19B-02A8F813B3BB}"/>
              </a:ext>
            </a:extLst>
          </p:cNvPr>
          <p:cNvPicPr>
            <a:picLocks noChangeAspect="1"/>
          </p:cNvPicPr>
          <p:nvPr/>
        </p:nvPicPr>
        <p:blipFill rotWithShape="1">
          <a:blip r:embed="rId5"/>
          <a:srcRect t="10266"/>
          <a:stretch/>
        </p:blipFill>
        <p:spPr>
          <a:xfrm>
            <a:off x="1313588" y="3574201"/>
            <a:ext cx="1997743" cy="3183100"/>
          </a:xfrm>
          <a:prstGeom prst="rect">
            <a:avLst/>
          </a:prstGeom>
          <a:ln>
            <a:noFill/>
          </a:ln>
          <a:effectLst>
            <a:outerShdw blurRad="292100" dist="139700" dir="2700000" algn="tl" rotWithShape="0">
              <a:srgbClr val="333333">
                <a:alpha val="65000"/>
              </a:srgbClr>
            </a:outerShdw>
          </a:effectLst>
        </p:spPr>
      </p:pic>
      <p:pic>
        <p:nvPicPr>
          <p:cNvPr id="1028" name="Picture 4">
            <a:extLst>
              <a:ext uri="{FF2B5EF4-FFF2-40B4-BE49-F238E27FC236}">
                <a16:creationId xmlns:a16="http://schemas.microsoft.com/office/drawing/2014/main" xmlns="" id="{7D9D2F8F-A96D-4006-BBCC-B7F91F52271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560" t="3285" r="15698" b="2700"/>
          <a:stretch/>
        </p:blipFill>
        <p:spPr bwMode="auto">
          <a:xfrm>
            <a:off x="5041877" y="3753844"/>
            <a:ext cx="2215857" cy="39826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56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904" y="282932"/>
            <a:ext cx="10515600" cy="1325563"/>
          </a:xfrm>
        </p:spPr>
        <p:txBody>
          <a:bodyPr/>
          <a:lstStyle/>
          <a:p>
            <a:r>
              <a:rPr lang="en-US" dirty="0">
                <a:solidFill>
                  <a:schemeClr val="accent1">
                    <a:lumMod val="50000"/>
                  </a:schemeClr>
                </a:solidFill>
                <a:latin typeface="Gill Sans Nova" panose="020B0602020104020203" pitchFamily="34" charset="0"/>
                <a:ea typeface="Cambria Math" panose="02040503050406030204" pitchFamily="18" charset="0"/>
              </a:rPr>
              <a:t>Expanding the Use of Technology</a:t>
            </a:r>
            <a:endParaRPr lang="en-CA" dirty="0">
              <a:solidFill>
                <a:schemeClr val="accent1">
                  <a:lumMod val="50000"/>
                </a:schemeClr>
              </a:solidFill>
              <a:latin typeface="Gill Sans Nova" panose="020B0602020104020203" pitchFamily="34" charset="0"/>
              <a:ea typeface="Cambria Math" panose="02040503050406030204" pitchFamily="18" charset="0"/>
            </a:endParaRPr>
          </a:p>
        </p:txBody>
      </p:sp>
      <p:sp>
        <p:nvSpPr>
          <p:cNvPr id="3" name="TextBox 2"/>
          <p:cNvSpPr txBox="1"/>
          <p:nvPr/>
        </p:nvSpPr>
        <p:spPr>
          <a:xfrm>
            <a:off x="414278" y="1769380"/>
            <a:ext cx="5681722"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lumMod val="50000"/>
                  </a:schemeClr>
                </a:solidFill>
                <a:latin typeface="Gill Sans Nova" panose="020B0602020104020203" pitchFamily="34" charset="0"/>
              </a:rPr>
              <a:t>Seamless registration and check-ins made possible through use of Eventbrite for registrants, speakers and vendors alike!</a:t>
            </a:r>
          </a:p>
          <a:p>
            <a:pPr marL="285750" indent="-285750">
              <a:buFont typeface="Arial" panose="020B0604020202020204" pitchFamily="34" charset="0"/>
              <a:buChar char="•"/>
            </a:pPr>
            <a:endParaRPr lang="en-US" sz="2400" dirty="0">
              <a:solidFill>
                <a:schemeClr val="accent1">
                  <a:lumMod val="50000"/>
                </a:schemeClr>
              </a:solidFill>
              <a:latin typeface="Gill Sans Nova" panose="020B0602020104020203" pitchFamily="34" charset="0"/>
            </a:endParaRPr>
          </a:p>
          <a:p>
            <a:pPr marL="285750" indent="-285750">
              <a:buFont typeface="Arial" panose="020B0604020202020204" pitchFamily="34" charset="0"/>
              <a:buChar char="•"/>
            </a:pPr>
            <a:r>
              <a:rPr lang="en-US" sz="2400" dirty="0">
                <a:solidFill>
                  <a:schemeClr val="accent1">
                    <a:lumMod val="50000"/>
                  </a:schemeClr>
                </a:solidFill>
                <a:latin typeface="Gill Sans Nova" panose="020B0602020104020203" pitchFamily="34" charset="0"/>
              </a:rPr>
              <a:t>All communication to and from Members conducted through IPAC SWO generic Gmail account.</a:t>
            </a:r>
          </a:p>
          <a:p>
            <a:pPr marL="285750" indent="-285750">
              <a:buFont typeface="Arial" panose="020B0604020202020204" pitchFamily="34" charset="0"/>
              <a:buChar char="•"/>
            </a:pPr>
            <a:endParaRPr lang="en-US" sz="2400" dirty="0">
              <a:solidFill>
                <a:schemeClr val="accent1">
                  <a:lumMod val="50000"/>
                </a:schemeClr>
              </a:solidFill>
              <a:latin typeface="Gill Sans Nova" panose="020B0602020104020203" pitchFamily="34" charset="0"/>
            </a:endParaRPr>
          </a:p>
          <a:p>
            <a:pPr marL="285750" indent="-285750">
              <a:buFont typeface="Arial" panose="020B0604020202020204" pitchFamily="34" charset="0"/>
              <a:buChar char="•"/>
            </a:pPr>
            <a:r>
              <a:rPr lang="en-US" sz="2400" dirty="0">
                <a:solidFill>
                  <a:schemeClr val="accent1">
                    <a:lumMod val="50000"/>
                  </a:schemeClr>
                </a:solidFill>
                <a:latin typeface="Gill Sans Nova" panose="020B0602020104020203" pitchFamily="34" charset="0"/>
              </a:rPr>
              <a:t>Redesign of</a:t>
            </a:r>
            <a:r>
              <a:rPr lang="en-US" sz="2400" dirty="0">
                <a:latin typeface="Gill Sans Nova" panose="020B0602020104020203" pitchFamily="34" charset="0"/>
              </a:rPr>
              <a:t> </a:t>
            </a:r>
            <a:r>
              <a:rPr lang="en-US" sz="2400" dirty="0">
                <a:latin typeface="Gill Sans Nova" panose="020B0602020104020203" pitchFamily="34" charset="0"/>
                <a:hlinkClick r:id="rId3"/>
              </a:rPr>
              <a:t>IPAC SWO website </a:t>
            </a:r>
            <a:r>
              <a:rPr lang="en-US" sz="2400" dirty="0">
                <a:solidFill>
                  <a:schemeClr val="accent1">
                    <a:lumMod val="50000"/>
                  </a:schemeClr>
                </a:solidFill>
                <a:latin typeface="Gill Sans Nova" panose="020B0602020104020203" pitchFamily="34" charset="0"/>
              </a:rPr>
              <a:t>including outward public facing and inward member only facing secure acces</a:t>
            </a:r>
            <a:r>
              <a:rPr lang="en-US" sz="2400" dirty="0">
                <a:latin typeface="Gill Sans Nova" panose="020B0602020104020203" pitchFamily="34" charset="0"/>
              </a:rPr>
              <a:t>s.</a:t>
            </a:r>
          </a:p>
          <a:p>
            <a:endParaRPr lang="en-CA" sz="2400" dirty="0"/>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356919">
            <a:off x="6442813" y="1770417"/>
            <a:ext cx="5887039" cy="3135538"/>
          </a:xfrm>
          <a:prstGeom prst="rect">
            <a:avLst/>
          </a:prstGeom>
        </p:spPr>
      </p:pic>
    </p:spTree>
    <p:extLst>
      <p:ext uri="{BB962C8B-B14F-4D97-AF65-F5344CB8AC3E}">
        <p14:creationId xmlns:p14="http://schemas.microsoft.com/office/powerpoint/2010/main" val="48178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734" y="365125"/>
            <a:ext cx="10515600" cy="1325563"/>
          </a:xfrm>
        </p:spPr>
        <p:txBody>
          <a:bodyPr>
            <a:normAutofit/>
          </a:bodyPr>
          <a:lstStyle/>
          <a:p>
            <a:r>
              <a:rPr lang="en-US" sz="4100" dirty="0">
                <a:solidFill>
                  <a:schemeClr val="accent1">
                    <a:lumMod val="50000"/>
                  </a:schemeClr>
                </a:solidFill>
                <a:latin typeface="Gill Sans Nova" panose="020B0602020104020203" pitchFamily="34" charset="0"/>
              </a:rPr>
              <a:t>2020 Chapter Education Committee</a:t>
            </a:r>
            <a:endParaRPr lang="en-CA" sz="4100" dirty="0">
              <a:solidFill>
                <a:schemeClr val="accent1">
                  <a:lumMod val="50000"/>
                </a:schemeClr>
              </a:solidFill>
              <a:latin typeface="Gill Sans Nova" panose="020B0602020104020203" pitchFamily="34" charset="0"/>
            </a:endParaRPr>
          </a:p>
        </p:txBody>
      </p:sp>
      <p:sp>
        <p:nvSpPr>
          <p:cNvPr id="4" name="Content Placeholder 2"/>
          <p:cNvSpPr txBox="1">
            <a:spLocks/>
          </p:cNvSpPr>
          <p:nvPr/>
        </p:nvSpPr>
        <p:spPr>
          <a:xfrm>
            <a:off x="833542" y="1536575"/>
            <a:ext cx="10796804" cy="472535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1">
                    <a:lumMod val="50000"/>
                  </a:schemeClr>
                </a:solidFill>
                <a:latin typeface="Gill Sans Nova" panose="020B0602020104020203" pitchFamily="34" charset="0"/>
              </a:rPr>
              <a:t>Education Co-Chairs: </a:t>
            </a:r>
            <a:r>
              <a:rPr lang="en-US" dirty="0">
                <a:solidFill>
                  <a:schemeClr val="accent1">
                    <a:lumMod val="50000"/>
                  </a:schemeClr>
                </a:solidFill>
                <a:latin typeface="Gill Sans Nova" panose="020B0602020104020203" pitchFamily="34" charset="0"/>
              </a:rPr>
              <a:t>Kim Hobbs, Woodstock Hospital and </a:t>
            </a:r>
          </a:p>
          <a:p>
            <a:pPr marL="0" indent="0">
              <a:buFont typeface="Arial" panose="020B0604020202020204" pitchFamily="34" charset="0"/>
              <a:buNone/>
            </a:pPr>
            <a:r>
              <a:rPr lang="en-US" dirty="0">
                <a:solidFill>
                  <a:schemeClr val="accent1">
                    <a:lumMod val="50000"/>
                  </a:schemeClr>
                </a:solidFill>
                <a:latin typeface="Gill Sans Nova" panose="020B0602020104020203" pitchFamily="34" charset="0"/>
              </a:rPr>
              <a:t>Lindsay Samoila, Hotel Dieu Grace Health Care</a:t>
            </a:r>
          </a:p>
          <a:p>
            <a:pPr marL="0" indent="0">
              <a:buFont typeface="Arial" panose="020B0604020202020204" pitchFamily="34" charset="0"/>
              <a:buNone/>
            </a:pPr>
            <a:r>
              <a:rPr lang="en-US" sz="2400" b="1" dirty="0">
                <a:solidFill>
                  <a:schemeClr val="accent1">
                    <a:lumMod val="50000"/>
                  </a:schemeClr>
                </a:solidFill>
                <a:latin typeface="Gill Sans Nova" panose="020B0602020104020203" pitchFamily="34" charset="0"/>
              </a:rPr>
              <a:t>Education Committee Members:</a:t>
            </a:r>
          </a:p>
          <a:p>
            <a:pPr marL="627063" indent="-320675">
              <a:tabLst>
                <a:tab pos="452438" algn="l"/>
              </a:tabLst>
            </a:pPr>
            <a:r>
              <a:rPr lang="en-US" sz="2400" dirty="0">
                <a:solidFill>
                  <a:schemeClr val="accent1">
                    <a:lumMod val="50000"/>
                  </a:schemeClr>
                </a:solidFill>
                <a:latin typeface="Gill Sans Nova" panose="020B0602020104020203" pitchFamily="34" charset="0"/>
              </a:rPr>
              <a:t>Joanne Dow, Middlesex London Health Unit</a:t>
            </a:r>
          </a:p>
          <a:p>
            <a:pPr marL="627063" indent="-320675">
              <a:tabLst>
                <a:tab pos="452438" algn="l"/>
              </a:tabLst>
            </a:pPr>
            <a:r>
              <a:rPr lang="en-US" sz="2400" dirty="0">
                <a:solidFill>
                  <a:schemeClr val="accent1">
                    <a:lumMod val="50000"/>
                  </a:schemeClr>
                </a:solidFill>
                <a:latin typeface="Gill Sans Nova" panose="020B0602020104020203" pitchFamily="34" charset="0"/>
              </a:rPr>
              <a:t>Sonalben Shah, Woodstock Hospital</a:t>
            </a:r>
          </a:p>
          <a:p>
            <a:pPr marL="627063" indent="-320675">
              <a:tabLst>
                <a:tab pos="452438" algn="l"/>
              </a:tabLst>
            </a:pPr>
            <a:r>
              <a:rPr lang="en-US" sz="2400" dirty="0">
                <a:solidFill>
                  <a:schemeClr val="accent1">
                    <a:lumMod val="50000"/>
                  </a:schemeClr>
                </a:solidFill>
                <a:latin typeface="Gill Sans Nova" panose="020B0602020104020203" pitchFamily="34" charset="0"/>
              </a:rPr>
              <a:t>Sarah Cowan, Elgin-St. Thomas Hospital</a:t>
            </a:r>
          </a:p>
          <a:p>
            <a:pPr marL="627063" indent="-320675">
              <a:tabLst>
                <a:tab pos="452438" algn="l"/>
              </a:tabLst>
            </a:pPr>
            <a:r>
              <a:rPr lang="en-US" sz="2400" dirty="0">
                <a:solidFill>
                  <a:schemeClr val="accent1">
                    <a:lumMod val="50000"/>
                  </a:schemeClr>
                </a:solidFill>
                <a:latin typeface="Gill Sans Nova" panose="020B0602020104020203" pitchFamily="34" charset="0"/>
              </a:rPr>
              <a:t>Jessica Kooger, Elgin-St. Thomas Hospital</a:t>
            </a:r>
          </a:p>
          <a:p>
            <a:pPr marL="627063" indent="-320675">
              <a:tabLst>
                <a:tab pos="452438" algn="l"/>
              </a:tabLst>
            </a:pPr>
            <a:r>
              <a:rPr lang="en-US" sz="2400" dirty="0">
                <a:solidFill>
                  <a:schemeClr val="accent1">
                    <a:lumMod val="50000"/>
                  </a:schemeClr>
                </a:solidFill>
                <a:latin typeface="Gill Sans Nova" panose="020B0602020104020203" pitchFamily="34" charset="0"/>
              </a:rPr>
              <a:t>Jean Clark, Revera Living</a:t>
            </a:r>
          </a:p>
          <a:p>
            <a:pPr marL="627063" indent="-320675">
              <a:tabLst>
                <a:tab pos="452438" algn="l"/>
              </a:tabLst>
            </a:pPr>
            <a:r>
              <a:rPr lang="en-US" sz="2400" dirty="0">
                <a:solidFill>
                  <a:schemeClr val="accent1">
                    <a:lumMod val="50000"/>
                  </a:schemeClr>
                </a:solidFill>
                <a:latin typeface="Gill Sans Nova" panose="020B0602020104020203" pitchFamily="34" charset="0"/>
              </a:rPr>
              <a:t>Robin Latendresse, Southwestern Public Health </a:t>
            </a:r>
          </a:p>
          <a:p>
            <a:pPr marL="627063" indent="-320675">
              <a:tabLst>
                <a:tab pos="452438" algn="l"/>
              </a:tabLst>
            </a:pPr>
            <a:r>
              <a:rPr lang="en-US" sz="2400" dirty="0">
                <a:solidFill>
                  <a:schemeClr val="accent1">
                    <a:lumMod val="50000"/>
                  </a:schemeClr>
                </a:solidFill>
                <a:latin typeface="Gill Sans Nova" panose="020B0602020104020203" pitchFamily="34" charset="0"/>
              </a:rPr>
              <a:t>Francine Paquette, peopleCare Communities</a:t>
            </a:r>
          </a:p>
          <a:p>
            <a:pPr marL="627063" indent="-320675">
              <a:tabLst>
                <a:tab pos="452438" algn="l"/>
              </a:tabLst>
            </a:pPr>
            <a:r>
              <a:rPr lang="en-US" sz="2400" dirty="0">
                <a:solidFill>
                  <a:schemeClr val="accent1">
                    <a:lumMod val="50000"/>
                  </a:schemeClr>
                </a:solidFill>
                <a:latin typeface="Gill Sans Nova" panose="020B0602020104020203" pitchFamily="34" charset="0"/>
              </a:rPr>
              <a:t>Eleanor Paget, IPAC West, Public Health Ontario</a:t>
            </a:r>
          </a:p>
          <a:p>
            <a:pPr marL="627063" indent="-320675">
              <a:tabLst>
                <a:tab pos="452438" algn="l"/>
              </a:tabLst>
            </a:pPr>
            <a:r>
              <a:rPr lang="en-US" sz="2400" dirty="0">
                <a:solidFill>
                  <a:schemeClr val="accent1">
                    <a:lumMod val="50000"/>
                  </a:schemeClr>
                </a:solidFill>
                <a:latin typeface="Gill Sans Nova" panose="020B0602020104020203" pitchFamily="34" charset="0"/>
              </a:rPr>
              <a:t>Cheryl Tung, Middlesex London Health Unit</a:t>
            </a:r>
          </a:p>
          <a:p>
            <a:pPr marL="627063" indent="-320675">
              <a:tabLst>
                <a:tab pos="452438" algn="l"/>
              </a:tabLst>
            </a:pPr>
            <a:r>
              <a:rPr lang="en-US" sz="2400" dirty="0">
                <a:solidFill>
                  <a:schemeClr val="accent1">
                    <a:lumMod val="50000"/>
                  </a:schemeClr>
                </a:solidFill>
                <a:latin typeface="Gill Sans Nova" panose="020B0602020104020203" pitchFamily="34" charset="0"/>
              </a:rPr>
              <a:t>Dori Taylor, Huron-Perth Health Unit</a:t>
            </a:r>
          </a:p>
          <a:p>
            <a:endParaRPr lang="en-US" dirty="0"/>
          </a:p>
          <a:p>
            <a:pPr marL="0" indent="0">
              <a:buFont typeface="Arial" panose="020B0604020202020204" pitchFamily="34" charset="0"/>
              <a:buNone/>
            </a:pPr>
            <a:endParaRPr lang="en-US" dirty="0"/>
          </a:p>
          <a:p>
            <a:endParaRPr lang="en-CA" dirty="0"/>
          </a:p>
        </p:txBody>
      </p:sp>
    </p:spTree>
    <p:extLst>
      <p:ext uri="{BB962C8B-B14F-4D97-AF65-F5344CB8AC3E}">
        <p14:creationId xmlns:p14="http://schemas.microsoft.com/office/powerpoint/2010/main" val="29789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6" y="71120"/>
            <a:ext cx="8596668" cy="1320800"/>
          </a:xfrm>
        </p:spPr>
        <p:txBody>
          <a:bodyPr>
            <a:normAutofit fontScale="90000"/>
          </a:bodyPr>
          <a:lstStyle/>
          <a:p>
            <a:r>
              <a:rPr lang="en-US" sz="4100" dirty="0">
                <a:solidFill>
                  <a:schemeClr val="accent1">
                    <a:lumMod val="50000"/>
                  </a:schemeClr>
                </a:solidFill>
                <a:latin typeface="Gill Sans Nova" panose="020B0602020104020203" pitchFamily="34" charset="0"/>
              </a:rPr>
              <a:t>2020 Chapter Meeting and Education Days</a:t>
            </a:r>
            <a:endParaRPr lang="en-CA" sz="4100" dirty="0">
              <a:solidFill>
                <a:schemeClr val="accent1">
                  <a:lumMod val="50000"/>
                </a:schemeClr>
              </a:solidFill>
              <a:latin typeface="Gill Sans Nova" panose="020B0602020104020203" pitchFamily="34" charset="0"/>
            </a:endParaRPr>
          </a:p>
        </p:txBody>
      </p:sp>
      <p:sp>
        <p:nvSpPr>
          <p:cNvPr id="3" name="Content Placeholder 2"/>
          <p:cNvSpPr>
            <a:spLocks noGrp="1"/>
          </p:cNvSpPr>
          <p:nvPr>
            <p:ph idx="1"/>
          </p:nvPr>
        </p:nvSpPr>
        <p:spPr>
          <a:xfrm>
            <a:off x="863883" y="1568699"/>
            <a:ext cx="8462998" cy="4725353"/>
          </a:xfrm>
        </p:spPr>
        <p:txBody>
          <a:bodyPr>
            <a:normAutofit/>
          </a:bodyPr>
          <a:lstStyle/>
          <a:p>
            <a:pPr marL="0" indent="0">
              <a:buNone/>
            </a:pPr>
            <a:r>
              <a:rPr lang="en-US" sz="2000" dirty="0">
                <a:solidFill>
                  <a:schemeClr val="accent1">
                    <a:lumMod val="50000"/>
                  </a:schemeClr>
                </a:solidFill>
                <a:latin typeface="Gill Sans Nova" panose="020B0602020104020203" pitchFamily="34" charset="0"/>
              </a:rPr>
              <a:t>Three chapter meetings, two of which also had education webinars were offered: February 7th, September 18th,and November 6th</a:t>
            </a:r>
          </a:p>
          <a:p>
            <a:pPr marL="0" indent="0">
              <a:buNone/>
            </a:pPr>
            <a:r>
              <a:rPr lang="en-US" sz="2000" dirty="0">
                <a:solidFill>
                  <a:schemeClr val="accent1">
                    <a:lumMod val="50000"/>
                  </a:schemeClr>
                </a:solidFill>
                <a:latin typeface="Gill Sans Nova" panose="020B0602020104020203" pitchFamily="34" charset="0"/>
              </a:rPr>
              <a:t>Topic areas for the education portion are carefully chosen to ensure applicability across diverse healthcare sectors:</a:t>
            </a:r>
          </a:p>
          <a:p>
            <a:pPr marL="0" indent="0">
              <a:buNone/>
            </a:pPr>
            <a:r>
              <a:rPr lang="en-US" sz="2000" b="1" dirty="0">
                <a:solidFill>
                  <a:schemeClr val="accent1">
                    <a:lumMod val="50000"/>
                  </a:schemeClr>
                </a:solidFill>
                <a:latin typeface="Gill Sans Nova" panose="020B0602020104020203" pitchFamily="34" charset="0"/>
              </a:rPr>
              <a:t>Goals: </a:t>
            </a:r>
          </a:p>
          <a:p>
            <a:pPr lvl="1">
              <a:lnSpc>
                <a:spcPct val="110000"/>
              </a:lnSpc>
            </a:pPr>
            <a:r>
              <a:rPr lang="en-US" sz="1800" dirty="0">
                <a:solidFill>
                  <a:schemeClr val="accent1">
                    <a:lumMod val="50000"/>
                  </a:schemeClr>
                </a:solidFill>
                <a:latin typeface="Gill Sans Nova" panose="020B0602020104020203" pitchFamily="34" charset="0"/>
              </a:rPr>
              <a:t>To broaden the scope of Infection Prevention and Control to be representative of all health care sectors,</a:t>
            </a:r>
          </a:p>
          <a:p>
            <a:pPr lvl="1">
              <a:lnSpc>
                <a:spcPct val="110000"/>
              </a:lnSpc>
            </a:pPr>
            <a:r>
              <a:rPr lang="en-US" sz="1800" dirty="0">
                <a:solidFill>
                  <a:schemeClr val="accent1">
                    <a:lumMod val="50000"/>
                  </a:schemeClr>
                </a:solidFill>
                <a:latin typeface="Gill Sans Nova" panose="020B0602020104020203" pitchFamily="34" charset="0"/>
              </a:rPr>
              <a:t>To provide IPAC SWO Chapter updates to Membership and highlight the benefits of membership to guest/non-members at every event and opportunity </a:t>
            </a:r>
          </a:p>
          <a:p>
            <a:pPr lvl="1">
              <a:lnSpc>
                <a:spcPct val="110000"/>
              </a:lnSpc>
            </a:pPr>
            <a:r>
              <a:rPr lang="en-US" sz="1800" dirty="0">
                <a:solidFill>
                  <a:schemeClr val="accent1">
                    <a:lumMod val="50000"/>
                  </a:schemeClr>
                </a:solidFill>
                <a:latin typeface="Gill Sans Nova" panose="020B0602020104020203" pitchFamily="34" charset="0"/>
              </a:rPr>
              <a:t>To offer education to support the achievement of IPUs for CIC recertification</a:t>
            </a:r>
          </a:p>
          <a:p>
            <a:pPr marL="0" indent="0">
              <a:buNone/>
            </a:pPr>
            <a:endParaRPr lang="en-US" sz="2000" dirty="0">
              <a:latin typeface="Gill Sans Nova" panose="020B0602020104020203" pitchFamily="34" charset="0"/>
            </a:endParaRPr>
          </a:p>
          <a:p>
            <a:endParaRPr lang="en-CA" dirty="0"/>
          </a:p>
        </p:txBody>
      </p:sp>
    </p:spTree>
    <p:extLst>
      <p:ext uri="{BB962C8B-B14F-4D97-AF65-F5344CB8AC3E}">
        <p14:creationId xmlns:p14="http://schemas.microsoft.com/office/powerpoint/2010/main" val="579133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CFC88F-049D-4CFE-A2AF-4CB55236906F}"/>
              </a:ext>
            </a:extLst>
          </p:cNvPr>
          <p:cNvSpPr>
            <a:spLocks noGrp="1"/>
          </p:cNvSpPr>
          <p:nvPr>
            <p:ph type="title"/>
          </p:nvPr>
        </p:nvSpPr>
        <p:spPr/>
        <p:txBody>
          <a:bodyPr/>
          <a:lstStyle/>
          <a:p>
            <a:r>
              <a:rPr lang="en-CA" sz="3700" dirty="0">
                <a:solidFill>
                  <a:schemeClr val="accent1">
                    <a:lumMod val="50000"/>
                  </a:schemeClr>
                </a:solidFill>
                <a:latin typeface="Gill Sans Nova" panose="020B0602020104020203" pitchFamily="34" charset="0"/>
              </a:rPr>
              <a:t>2020 Education Webinars</a:t>
            </a:r>
          </a:p>
        </p:txBody>
      </p:sp>
      <p:pic>
        <p:nvPicPr>
          <p:cNvPr id="7" name="Content Placeholder 6">
            <a:extLst>
              <a:ext uri="{FF2B5EF4-FFF2-40B4-BE49-F238E27FC236}">
                <a16:creationId xmlns:a16="http://schemas.microsoft.com/office/drawing/2014/main" xmlns="" id="{7EEB8A39-A08C-4FD3-A938-CFD815139400}"/>
              </a:ext>
            </a:extLst>
          </p:cNvPr>
          <p:cNvPicPr>
            <a:picLocks noGrp="1" noChangeAspect="1"/>
          </p:cNvPicPr>
          <p:nvPr>
            <p:ph idx="1"/>
          </p:nvPr>
        </p:nvPicPr>
        <p:blipFill>
          <a:blip r:embed="rId2"/>
          <a:stretch>
            <a:fillRect/>
          </a:stretch>
        </p:blipFill>
        <p:spPr>
          <a:xfrm>
            <a:off x="6334345" y="1540828"/>
            <a:ext cx="2939657" cy="388143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7E6870AC-74E3-47ED-8D7E-182C87F4076D}"/>
              </a:ext>
            </a:extLst>
          </p:cNvPr>
          <p:cNvPicPr>
            <a:picLocks noChangeAspect="1"/>
          </p:cNvPicPr>
          <p:nvPr/>
        </p:nvPicPr>
        <p:blipFill>
          <a:blip r:embed="rId3"/>
          <a:stretch>
            <a:fillRect/>
          </a:stretch>
        </p:blipFill>
        <p:spPr>
          <a:xfrm>
            <a:off x="1005467" y="2282825"/>
            <a:ext cx="4284564" cy="3139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7902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572" y="367179"/>
            <a:ext cx="10515600" cy="1325563"/>
          </a:xfrm>
        </p:spPr>
        <p:txBody>
          <a:bodyPr>
            <a:normAutofit/>
          </a:bodyPr>
          <a:lstStyle/>
          <a:p>
            <a:r>
              <a:rPr lang="en-US" sz="3700" dirty="0">
                <a:solidFill>
                  <a:schemeClr val="accent1">
                    <a:lumMod val="50000"/>
                  </a:schemeClr>
                </a:solidFill>
                <a:latin typeface="Gill Sans Nova" panose="020B0602020104020203" pitchFamily="34" charset="0"/>
              </a:rPr>
              <a:t>Supporting Our Members: </a:t>
            </a:r>
            <a:br>
              <a:rPr lang="en-US" sz="3700" dirty="0">
                <a:solidFill>
                  <a:schemeClr val="accent1">
                    <a:lumMod val="50000"/>
                  </a:schemeClr>
                </a:solidFill>
                <a:latin typeface="Gill Sans Nova" panose="020B0602020104020203" pitchFamily="34" charset="0"/>
              </a:rPr>
            </a:br>
            <a:r>
              <a:rPr lang="en-US" sz="3700" dirty="0">
                <a:solidFill>
                  <a:schemeClr val="accent1">
                    <a:lumMod val="50000"/>
                  </a:schemeClr>
                </a:solidFill>
                <a:latin typeface="Gill Sans Nova" panose="020B0602020104020203" pitchFamily="34" charset="0"/>
              </a:rPr>
              <a:t>Certification - CIC Prep Series</a:t>
            </a:r>
            <a:endParaRPr lang="en-CA" sz="3700" dirty="0">
              <a:solidFill>
                <a:schemeClr val="accent1">
                  <a:lumMod val="50000"/>
                </a:schemeClr>
              </a:solidFill>
              <a:latin typeface="Gill Sans Nova" panose="020B0602020104020203" pitchFamily="34" charset="0"/>
            </a:endParaRPr>
          </a:p>
        </p:txBody>
      </p:sp>
      <p:sp>
        <p:nvSpPr>
          <p:cNvPr id="6" name="TextBox 5"/>
          <p:cNvSpPr txBox="1"/>
          <p:nvPr/>
        </p:nvSpPr>
        <p:spPr>
          <a:xfrm>
            <a:off x="459334" y="1794477"/>
            <a:ext cx="6458506" cy="463203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CA" sz="2800" dirty="0">
                <a:solidFill>
                  <a:schemeClr val="accent1">
                    <a:lumMod val="50000"/>
                  </a:schemeClr>
                </a:solidFill>
                <a:latin typeface="Gill Sans Nova" panose="020B0602020104020203" pitchFamily="34" charset="0"/>
                <a:ea typeface="+mj-ea"/>
                <a:cs typeface="+mj-cs"/>
              </a:rPr>
              <a:t>Offered in partnership with IPAC HUPIC</a:t>
            </a:r>
            <a:br>
              <a:rPr lang="en-CA" sz="2800" dirty="0">
                <a:solidFill>
                  <a:schemeClr val="accent1">
                    <a:lumMod val="50000"/>
                  </a:schemeClr>
                </a:solidFill>
                <a:latin typeface="Gill Sans Nova" panose="020B0602020104020203" pitchFamily="34" charset="0"/>
                <a:ea typeface="+mj-ea"/>
                <a:cs typeface="+mj-cs"/>
              </a:rPr>
            </a:br>
            <a:r>
              <a:rPr lang="en-CA" sz="2800" dirty="0">
                <a:solidFill>
                  <a:schemeClr val="accent1">
                    <a:lumMod val="50000"/>
                  </a:schemeClr>
                </a:solidFill>
                <a:latin typeface="Gill Sans Nova" panose="020B0602020104020203" pitchFamily="34" charset="0"/>
                <a:ea typeface="+mj-ea"/>
                <a:cs typeface="+mj-cs"/>
              </a:rPr>
              <a:t>and the IPAC West Regional office, Public Health Ontario</a:t>
            </a:r>
          </a:p>
          <a:p>
            <a:pPr marL="285750" indent="-285750">
              <a:spcAft>
                <a:spcPts val="600"/>
              </a:spcAft>
              <a:buFont typeface="Arial" panose="020B0604020202020204" pitchFamily="34" charset="0"/>
              <a:buChar char="•"/>
            </a:pPr>
            <a:r>
              <a:rPr lang="en-CA" sz="2800" dirty="0">
                <a:solidFill>
                  <a:schemeClr val="accent1">
                    <a:lumMod val="50000"/>
                  </a:schemeClr>
                </a:solidFill>
                <a:latin typeface="Gill Sans Nova" panose="020B0602020104020203" pitchFamily="34" charset="0"/>
                <a:ea typeface="+mj-ea"/>
                <a:cs typeface="+mj-cs"/>
              </a:rPr>
              <a:t>All facilitators were members of IPAC Canada</a:t>
            </a:r>
          </a:p>
          <a:p>
            <a:pPr marL="285750" indent="-285750">
              <a:spcAft>
                <a:spcPts val="600"/>
              </a:spcAft>
              <a:buFont typeface="Arial" panose="020B0604020202020204" pitchFamily="34" charset="0"/>
              <a:buChar char="•"/>
            </a:pPr>
            <a:r>
              <a:rPr lang="en-CA" sz="2800" dirty="0">
                <a:solidFill>
                  <a:schemeClr val="accent1">
                    <a:lumMod val="50000"/>
                  </a:schemeClr>
                </a:solidFill>
                <a:latin typeface="Gill Sans Nova" panose="020B0602020104020203" pitchFamily="34" charset="0"/>
                <a:ea typeface="+mj-ea"/>
                <a:cs typeface="+mj-cs"/>
              </a:rPr>
              <a:t>36 members participated the six-session series</a:t>
            </a:r>
          </a:p>
          <a:p>
            <a:pPr marL="285750" indent="-285750">
              <a:spcAft>
                <a:spcPts val="600"/>
              </a:spcAft>
              <a:buFont typeface="Arial" panose="020B0604020202020204" pitchFamily="34" charset="0"/>
              <a:buChar char="•"/>
            </a:pPr>
            <a:r>
              <a:rPr lang="en-CA" sz="2800" dirty="0">
                <a:solidFill>
                  <a:schemeClr val="accent1">
                    <a:lumMod val="50000"/>
                  </a:schemeClr>
                </a:solidFill>
                <a:latin typeface="Gill Sans Nova" panose="020B0602020104020203" pitchFamily="34" charset="0"/>
                <a:ea typeface="+mj-ea"/>
                <a:cs typeface="+mj-cs"/>
              </a:rPr>
              <a:t>Primary focus was on support and networking in preparing for the CIC exam </a:t>
            </a:r>
          </a:p>
        </p:txBody>
      </p:sp>
      <p:pic>
        <p:nvPicPr>
          <p:cNvPr id="4" name="Picture 3">
            <a:extLst>
              <a:ext uri="{FF2B5EF4-FFF2-40B4-BE49-F238E27FC236}">
                <a16:creationId xmlns:a16="http://schemas.microsoft.com/office/drawing/2014/main" xmlns="" id="{97E14FFE-5C6D-487F-B73F-308B97A5F8F5}"/>
              </a:ext>
            </a:extLst>
          </p:cNvPr>
          <p:cNvPicPr>
            <a:picLocks noChangeAspect="1"/>
          </p:cNvPicPr>
          <p:nvPr/>
        </p:nvPicPr>
        <p:blipFill>
          <a:blip r:embed="rId3"/>
          <a:stretch>
            <a:fillRect/>
          </a:stretch>
        </p:blipFill>
        <p:spPr>
          <a:xfrm rot="425459">
            <a:off x="7366240" y="1054204"/>
            <a:ext cx="5176353" cy="32723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0949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a:solidFill>
                  <a:schemeClr val="accent1">
                    <a:lumMod val="50000"/>
                  </a:schemeClr>
                </a:solidFill>
                <a:latin typeface="Gill Sans Nova" panose="020B0602020104020203" pitchFamily="34" charset="0"/>
              </a:rPr>
              <a:t>IPAC SWO Gives Back</a:t>
            </a:r>
          </a:p>
        </p:txBody>
      </p:sp>
      <p:sp>
        <p:nvSpPr>
          <p:cNvPr id="3" name="Content Placeholder 2"/>
          <p:cNvSpPr>
            <a:spLocks noGrp="1"/>
          </p:cNvSpPr>
          <p:nvPr>
            <p:ph idx="1"/>
          </p:nvPr>
        </p:nvSpPr>
        <p:spPr/>
        <p:txBody>
          <a:bodyPr>
            <a:normAutofit/>
          </a:bodyPr>
          <a:lstStyle/>
          <a:p>
            <a:pPr marL="0" indent="0">
              <a:buNone/>
            </a:pPr>
            <a:r>
              <a:rPr lang="en-CA" sz="2800" dirty="0">
                <a:solidFill>
                  <a:schemeClr val="accent1">
                    <a:lumMod val="50000"/>
                  </a:schemeClr>
                </a:solidFill>
                <a:latin typeface="Gill Sans Nova" panose="020B0602020104020203" pitchFamily="34" charset="0"/>
              </a:rPr>
              <a:t>Financial Donations from IPAC SWO included:</a:t>
            </a:r>
          </a:p>
          <a:p>
            <a:r>
              <a:rPr lang="en-US" sz="2800" dirty="0">
                <a:solidFill>
                  <a:schemeClr val="accent1">
                    <a:lumMod val="50000"/>
                  </a:schemeClr>
                </a:solidFill>
                <a:latin typeface="Gill Sans Nova" panose="020B0602020104020203" pitchFamily="34" charset="0"/>
              </a:rPr>
              <a:t>IPAC Canada President's Fund 2020</a:t>
            </a:r>
            <a:endParaRPr lang="en-CA" sz="2800" dirty="0">
              <a:solidFill>
                <a:schemeClr val="accent1">
                  <a:lumMod val="50000"/>
                </a:schemeClr>
              </a:solidFill>
              <a:latin typeface="Gill Sans Nova" panose="020B0602020104020203" pitchFamily="34" charset="0"/>
            </a:endParaRPr>
          </a:p>
        </p:txBody>
      </p:sp>
    </p:spTree>
    <p:extLst>
      <p:ext uri="{BB962C8B-B14F-4D97-AF65-F5344CB8AC3E}">
        <p14:creationId xmlns:p14="http://schemas.microsoft.com/office/powerpoint/2010/main" val="440458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6118" y="797027"/>
            <a:ext cx="6277036" cy="1311664"/>
          </a:xfrm>
        </p:spPr>
        <p:txBody>
          <a:bodyPr>
            <a:normAutofit/>
          </a:bodyPr>
          <a:lstStyle/>
          <a:p>
            <a:r>
              <a:rPr lang="en-CA" sz="4000" dirty="0">
                <a:solidFill>
                  <a:schemeClr val="accent1">
                    <a:lumMod val="50000"/>
                  </a:schemeClr>
                </a:solidFill>
                <a:latin typeface="Gill Sans Nova" panose="020B0602020104020203" pitchFamily="34" charset="0"/>
              </a:rPr>
              <a:t>IPAC SWO Planning Ahead!</a:t>
            </a:r>
          </a:p>
        </p:txBody>
      </p:sp>
      <p:sp>
        <p:nvSpPr>
          <p:cNvPr id="3" name="Content Placeholder 2"/>
          <p:cNvSpPr>
            <a:spLocks noGrp="1"/>
          </p:cNvSpPr>
          <p:nvPr>
            <p:ph idx="1"/>
          </p:nvPr>
        </p:nvSpPr>
        <p:spPr>
          <a:xfrm>
            <a:off x="804997" y="1452859"/>
            <a:ext cx="6088321" cy="4360151"/>
          </a:xfrm>
        </p:spPr>
        <p:txBody>
          <a:bodyPr anchor="ctr">
            <a:normAutofit/>
          </a:bodyPr>
          <a:lstStyle/>
          <a:p>
            <a:r>
              <a:rPr lang="en-CA" sz="2400" dirty="0">
                <a:solidFill>
                  <a:schemeClr val="accent1">
                    <a:lumMod val="50000"/>
                  </a:schemeClr>
                </a:solidFill>
                <a:latin typeface="Gill Sans Nova" panose="020B0602020104020203" pitchFamily="34" charset="0"/>
              </a:rPr>
              <a:t>Continuing to focus on quality education offerings on topics that are applicable across the health care sectors with promotion of participation from both members and non-members.</a:t>
            </a:r>
          </a:p>
          <a:p>
            <a:r>
              <a:rPr lang="en-CA" sz="2400" dirty="0">
                <a:solidFill>
                  <a:schemeClr val="accent1">
                    <a:lumMod val="50000"/>
                  </a:schemeClr>
                </a:solidFill>
                <a:latin typeface="Gill Sans Nova" panose="020B0602020104020203" pitchFamily="34" charset="0"/>
              </a:rPr>
              <a:t>Planning four webinars scheduled for February, June, September and November.</a:t>
            </a:r>
          </a:p>
          <a:p>
            <a:endParaRPr lang="en-CA" sz="2000" dirty="0">
              <a:solidFill>
                <a:srgbClr val="000000"/>
              </a:solidFill>
            </a:endParaRPr>
          </a:p>
        </p:txBody>
      </p:sp>
      <p:pic>
        <p:nvPicPr>
          <p:cNvPr id="6" name="Picture 5">
            <a:extLst>
              <a:ext uri="{FF2B5EF4-FFF2-40B4-BE49-F238E27FC236}">
                <a16:creationId xmlns:a16="http://schemas.microsoft.com/office/drawing/2014/main" xmlns="" id="{33BC267F-37B7-4705-A56E-1D748125F64A}"/>
              </a:ext>
            </a:extLst>
          </p:cNvPr>
          <p:cNvPicPr>
            <a:picLocks noChangeAspect="1"/>
          </p:cNvPicPr>
          <p:nvPr/>
        </p:nvPicPr>
        <p:blipFill rotWithShape="1">
          <a:blip r:embed="rId3"/>
          <a:srcRect l="4682" r="88" b="3"/>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088925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6787"/>
            <a:ext cx="10515600" cy="1325563"/>
          </a:xfrm>
        </p:spPr>
        <p:txBody>
          <a:bodyPr>
            <a:normAutofit/>
          </a:bodyPr>
          <a:lstStyle/>
          <a:p>
            <a:r>
              <a:rPr lang="en-US" dirty="0">
                <a:solidFill>
                  <a:schemeClr val="accent1">
                    <a:lumMod val="50000"/>
                  </a:schemeClr>
                </a:solidFill>
                <a:latin typeface="+mn-lt"/>
                <a:ea typeface="Cambria Math" panose="02040503050406030204" pitchFamily="18" charset="0"/>
              </a:rPr>
              <a:t> </a:t>
            </a:r>
            <a:endParaRPr lang="en-CA" dirty="0">
              <a:solidFill>
                <a:schemeClr val="accent1">
                  <a:lumMod val="50000"/>
                </a:schemeClr>
              </a:solidFill>
              <a:latin typeface="+mn-lt"/>
              <a:ea typeface="Cambria Math" panose="02040503050406030204" pitchFamily="18" charset="0"/>
            </a:endParaRPr>
          </a:p>
        </p:txBody>
      </p:sp>
      <p:sp>
        <p:nvSpPr>
          <p:cNvPr id="3" name="Content Placeholder 2"/>
          <p:cNvSpPr>
            <a:spLocks noGrp="1"/>
          </p:cNvSpPr>
          <p:nvPr>
            <p:ph idx="1"/>
          </p:nvPr>
        </p:nvSpPr>
        <p:spPr>
          <a:xfrm>
            <a:off x="838200" y="1581374"/>
            <a:ext cx="7585038" cy="4595589"/>
          </a:xfrm>
        </p:spPr>
        <p:txBody>
          <a:bodyPr/>
          <a:lstStyle/>
          <a:p>
            <a:pPr marL="0" indent="0">
              <a:buNone/>
            </a:pPr>
            <a:r>
              <a:rPr lang="en-US" dirty="0"/>
              <a:t> </a:t>
            </a:r>
          </a:p>
          <a:p>
            <a:pPr marL="0" indent="0">
              <a:buNone/>
            </a:pPr>
            <a:endParaRPr lang="en-US"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6896" t="6339" r="7189" b="24819"/>
          <a:stretch/>
        </p:blipFill>
        <p:spPr>
          <a:xfrm>
            <a:off x="10489685" y="2639958"/>
            <a:ext cx="1407561" cy="169628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l="4145"/>
          <a:stretch/>
        </p:blipFill>
        <p:spPr>
          <a:xfrm>
            <a:off x="8486928" y="235854"/>
            <a:ext cx="1429231" cy="158423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61200" y="4922214"/>
            <a:ext cx="1536423" cy="143048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97623" y="2066942"/>
            <a:ext cx="1207839" cy="161684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6437039" y="3333951"/>
            <a:ext cx="1419821" cy="1479078"/>
          </a:xfrm>
          <a:prstGeom prst="rect">
            <a:avLst/>
          </a:prstGeom>
        </p:spPr>
      </p:pic>
      <p:sp>
        <p:nvSpPr>
          <p:cNvPr id="14" name="Title 1"/>
          <p:cNvSpPr txBox="1">
            <a:spLocks/>
          </p:cNvSpPr>
          <p:nvPr/>
        </p:nvSpPr>
        <p:spPr>
          <a:xfrm>
            <a:off x="419620" y="399187"/>
            <a:ext cx="5676939" cy="6177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1">
                    <a:lumMod val="50000"/>
                  </a:schemeClr>
                </a:solidFill>
                <a:latin typeface="Gill Sans Nova" panose="020B0602020104020203" pitchFamily="34" charset="0"/>
              </a:rPr>
              <a:t>Celebrating 2020 from the dedicated executive of IPAC SWO!</a:t>
            </a:r>
          </a:p>
          <a:p>
            <a:pPr algn="ctr"/>
            <a:endParaRPr lang="en-US" dirty="0">
              <a:solidFill>
                <a:schemeClr val="accent1">
                  <a:lumMod val="50000"/>
                </a:schemeClr>
              </a:solidFill>
              <a:latin typeface="+mn-lt"/>
              <a:ea typeface="Cambria Math" panose="02040503050406030204" pitchFamily="18" charset="0"/>
            </a:endParaRPr>
          </a:p>
          <a:p>
            <a:pPr algn="ctr"/>
            <a:r>
              <a:rPr lang="en-US" dirty="0">
                <a:solidFill>
                  <a:schemeClr val="accent1">
                    <a:lumMod val="50000"/>
                  </a:schemeClr>
                </a:solidFill>
                <a:latin typeface="+mn-lt"/>
                <a:ea typeface="Cambria Math" panose="02040503050406030204" pitchFamily="18" charset="0"/>
              </a:rPr>
              <a:t> </a:t>
            </a:r>
            <a:endParaRPr lang="en-CA" dirty="0">
              <a:solidFill>
                <a:schemeClr val="accent1">
                  <a:lumMod val="50000"/>
                </a:schemeClr>
              </a:solidFill>
              <a:latin typeface="+mn-lt"/>
              <a:ea typeface="Cambria Math" panose="02040503050406030204" pitchFamily="18" charset="0"/>
            </a:endParaRPr>
          </a:p>
        </p:txBody>
      </p:sp>
      <p:pic>
        <p:nvPicPr>
          <p:cNvPr id="5" name="Picture 4">
            <a:extLst>
              <a:ext uri="{FF2B5EF4-FFF2-40B4-BE49-F238E27FC236}">
                <a16:creationId xmlns:a16="http://schemas.microsoft.com/office/drawing/2014/main" xmlns="" id="{CB63D476-2198-498F-BC20-1F472259BD19}"/>
              </a:ext>
            </a:extLst>
          </p:cNvPr>
          <p:cNvPicPr>
            <a:picLocks noChangeAspect="1"/>
          </p:cNvPicPr>
          <p:nvPr/>
        </p:nvPicPr>
        <p:blipFill rotWithShape="1">
          <a:blip r:embed="rId8"/>
          <a:srcRect l="7975" t="22416" r="22777" b="31816"/>
          <a:stretch/>
        </p:blipFill>
        <p:spPr>
          <a:xfrm>
            <a:off x="9925886" y="909568"/>
            <a:ext cx="1427914" cy="1678605"/>
          </a:xfrm>
          <a:prstGeom prst="rect">
            <a:avLst/>
          </a:prstGeom>
        </p:spPr>
      </p:pic>
      <p:pic>
        <p:nvPicPr>
          <p:cNvPr id="4" name="Picture 3">
            <a:extLst>
              <a:ext uri="{FF2B5EF4-FFF2-40B4-BE49-F238E27FC236}">
                <a16:creationId xmlns:a16="http://schemas.microsoft.com/office/drawing/2014/main" xmlns="" id="{B9727656-5730-40D8-994C-CF7C17A159A8}"/>
              </a:ext>
            </a:extLst>
          </p:cNvPr>
          <p:cNvPicPr>
            <a:picLocks noChangeAspect="1"/>
          </p:cNvPicPr>
          <p:nvPr/>
        </p:nvPicPr>
        <p:blipFill>
          <a:blip r:embed="rId9"/>
          <a:stretch>
            <a:fillRect/>
          </a:stretch>
        </p:blipFill>
        <p:spPr>
          <a:xfrm flipH="1">
            <a:off x="7196707" y="1714588"/>
            <a:ext cx="1236258" cy="1614851"/>
          </a:xfrm>
          <a:prstGeom prst="rect">
            <a:avLst/>
          </a:prstGeom>
        </p:spPr>
      </p:pic>
      <p:pic>
        <p:nvPicPr>
          <p:cNvPr id="11" name="Picture 10"/>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135649" y="212793"/>
            <a:ext cx="1338899" cy="160729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xmlns="" id="{4195A84E-683D-409E-A4CD-1B0D85C651ED}"/>
              </a:ext>
            </a:extLst>
          </p:cNvPr>
          <p:cNvPicPr>
            <a:picLocks noChangeAspect="1"/>
          </p:cNvPicPr>
          <p:nvPr/>
        </p:nvPicPr>
        <p:blipFill>
          <a:blip r:embed="rId11"/>
          <a:stretch>
            <a:fillRect/>
          </a:stretch>
        </p:blipFill>
        <p:spPr>
          <a:xfrm>
            <a:off x="9001847" y="4151882"/>
            <a:ext cx="1208596" cy="1678606"/>
          </a:xfrm>
          <a:prstGeom prst="rect">
            <a:avLst/>
          </a:prstGeom>
        </p:spPr>
      </p:pic>
    </p:spTree>
    <p:extLst>
      <p:ext uri="{BB962C8B-B14F-4D97-AF65-F5344CB8AC3E}">
        <p14:creationId xmlns:p14="http://schemas.microsoft.com/office/powerpoint/2010/main" val="1453219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68" y="753717"/>
            <a:ext cx="8212932" cy="1755803"/>
          </a:xfrm>
        </p:spPr>
        <p:txBody>
          <a:bodyPr>
            <a:normAutofit fontScale="90000"/>
          </a:bodyPr>
          <a:lstStyle/>
          <a:p>
            <a:pPr algn="ctr"/>
            <a:r>
              <a:rPr lang="en-CA" dirty="0">
                <a:solidFill>
                  <a:schemeClr val="accent1">
                    <a:lumMod val="50000"/>
                  </a:schemeClr>
                </a:solidFill>
                <a:latin typeface="Gill Sans Nova" panose="020B0602020104020203" pitchFamily="34" charset="0"/>
                <a:ea typeface="Cambria Math" panose="02040503050406030204" pitchFamily="18" charset="0"/>
              </a:rPr>
              <a:t>Through the most challenging of times, IPAC SWO continues to celebrate the individuals who comprise the membership of this chapter and their facilities who continue to support their participation in the work of the chapter! </a:t>
            </a:r>
            <a:r>
              <a:rPr lang="en-CA" dirty="0">
                <a:solidFill>
                  <a:schemeClr val="accent1">
                    <a:lumMod val="50000"/>
                  </a:schemeClr>
                </a:solidFill>
                <a:latin typeface="+mn-lt"/>
                <a:ea typeface="Cambria Math" panose="02040503050406030204" pitchFamily="18" charset="0"/>
              </a:rPr>
              <a:t/>
            </a:r>
            <a:br>
              <a:rPr lang="en-CA" dirty="0">
                <a:solidFill>
                  <a:schemeClr val="accent1">
                    <a:lumMod val="50000"/>
                  </a:schemeClr>
                </a:solidFill>
                <a:latin typeface="+mn-lt"/>
                <a:ea typeface="Cambria Math" panose="02040503050406030204" pitchFamily="18" charset="0"/>
              </a:rPr>
            </a:br>
            <a:r>
              <a:rPr lang="en-CA" dirty="0">
                <a:solidFill>
                  <a:schemeClr val="accent1">
                    <a:lumMod val="50000"/>
                  </a:schemeClr>
                </a:solidFill>
                <a:latin typeface="Gill Sans Nova" panose="020B0602020104020203" pitchFamily="34" charset="0"/>
                <a:ea typeface="Cambria Math" panose="02040503050406030204" pitchFamily="18" charset="0"/>
              </a:rPr>
              <a:t/>
            </a:r>
            <a:br>
              <a:rPr lang="en-CA" dirty="0">
                <a:solidFill>
                  <a:schemeClr val="accent1">
                    <a:lumMod val="50000"/>
                  </a:schemeClr>
                </a:solidFill>
                <a:latin typeface="Gill Sans Nova" panose="020B0602020104020203" pitchFamily="34" charset="0"/>
                <a:ea typeface="Cambria Math" panose="02040503050406030204" pitchFamily="18" charset="0"/>
              </a:rPr>
            </a:br>
            <a:r>
              <a:rPr lang="en-CA" dirty="0">
                <a:solidFill>
                  <a:schemeClr val="accent1">
                    <a:lumMod val="50000"/>
                  </a:schemeClr>
                </a:solidFill>
                <a:latin typeface="Gill Sans Nova" panose="020B0602020104020203" pitchFamily="34" charset="0"/>
                <a:ea typeface="Cambria Math" panose="02040503050406030204" pitchFamily="18" charset="0"/>
              </a:rPr>
              <a:t>We thank them for their time, energy and dedication to the on-going success and vitality of IPAC SWO and </a:t>
            </a:r>
            <a:r>
              <a:rPr lang="en-CA">
                <a:solidFill>
                  <a:schemeClr val="accent1">
                    <a:lumMod val="50000"/>
                  </a:schemeClr>
                </a:solidFill>
                <a:latin typeface="Gill Sans Nova" panose="020B0602020104020203" pitchFamily="34" charset="0"/>
                <a:ea typeface="Cambria Math" panose="02040503050406030204" pitchFamily="18" charset="0"/>
              </a:rPr>
              <a:t>acknowledge the </a:t>
            </a:r>
            <a:r>
              <a:rPr lang="en-CA" dirty="0">
                <a:solidFill>
                  <a:schemeClr val="accent1">
                    <a:lumMod val="50000"/>
                  </a:schemeClr>
                </a:solidFill>
                <a:latin typeface="Gill Sans Nova" panose="020B0602020104020203" pitchFamily="34" charset="0"/>
                <a:ea typeface="Cambria Math" panose="02040503050406030204" pitchFamily="18" charset="0"/>
              </a:rPr>
              <a:t>challenges that they faced and over came in 2020!</a:t>
            </a:r>
          </a:p>
        </p:txBody>
      </p:sp>
    </p:spTree>
    <p:extLst>
      <p:ext uri="{BB962C8B-B14F-4D97-AF65-F5344CB8AC3E}">
        <p14:creationId xmlns:p14="http://schemas.microsoft.com/office/powerpoint/2010/main" val="2542513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F48D524-CA70-4710-A7E3-95691859E5BE}"/>
              </a:ext>
            </a:extLst>
          </p:cNvPr>
          <p:cNvPicPr>
            <a:picLocks noChangeAspect="1"/>
          </p:cNvPicPr>
          <p:nvPr/>
        </p:nvPicPr>
        <p:blipFill>
          <a:blip r:embed="rId3"/>
          <a:stretch>
            <a:fillRect/>
          </a:stretch>
        </p:blipFill>
        <p:spPr>
          <a:xfrm>
            <a:off x="2657338" y="2154063"/>
            <a:ext cx="5180266" cy="4320516"/>
          </a:xfrm>
          <a:prstGeom prst="rect">
            <a:avLst/>
          </a:prstGeom>
        </p:spPr>
      </p:pic>
      <p:sp>
        <p:nvSpPr>
          <p:cNvPr id="2" name="Title 1"/>
          <p:cNvSpPr>
            <a:spLocks noGrp="1"/>
          </p:cNvSpPr>
          <p:nvPr>
            <p:ph type="ctrTitle"/>
          </p:nvPr>
        </p:nvSpPr>
        <p:spPr>
          <a:xfrm>
            <a:off x="1652403" y="935331"/>
            <a:ext cx="7766936" cy="1646302"/>
          </a:xfrm>
        </p:spPr>
        <p:txBody>
          <a:bodyPr/>
          <a:lstStyle/>
          <a:p>
            <a:pPr algn="l"/>
            <a:r>
              <a:rPr lang="en-US" sz="4100" dirty="0">
                <a:solidFill>
                  <a:schemeClr val="accent1">
                    <a:lumMod val="50000"/>
                  </a:schemeClr>
                </a:solidFill>
                <a:latin typeface="Gill Sans Nova" panose="020B0602020104020203" pitchFamily="34" charset="0"/>
              </a:rPr>
              <a:t>IPAC Southwestern Ontario: Looking Back – Looking Forward</a:t>
            </a:r>
            <a:r>
              <a:rPr lang="en-US" sz="4100" dirty="0">
                <a:solidFill>
                  <a:schemeClr val="tx1"/>
                </a:solidFill>
                <a:latin typeface="Gill Sans Nova" panose="020B0602020104020203" pitchFamily="34" charset="0"/>
              </a:rPr>
              <a:t/>
            </a:r>
            <a:br>
              <a:rPr lang="en-US" sz="4100" dirty="0">
                <a:solidFill>
                  <a:schemeClr val="tx1"/>
                </a:solidFill>
                <a:latin typeface="Gill Sans Nova" panose="020B0602020104020203" pitchFamily="34" charset="0"/>
              </a:rPr>
            </a:br>
            <a:endParaRPr lang="en-CA" sz="4100" dirty="0">
              <a:solidFill>
                <a:schemeClr val="tx1"/>
              </a:solidFill>
              <a:latin typeface="Gill Sans Nova" panose="020B0602020104020203" pitchFamily="34" charset="0"/>
            </a:endParaRPr>
          </a:p>
        </p:txBody>
      </p:sp>
      <p:sp>
        <p:nvSpPr>
          <p:cNvPr id="5" name="TextBox 4"/>
          <p:cNvSpPr txBox="1"/>
          <p:nvPr/>
        </p:nvSpPr>
        <p:spPr>
          <a:xfrm>
            <a:off x="0" y="6474579"/>
            <a:ext cx="8070919" cy="784830"/>
          </a:xfrm>
          <a:prstGeom prst="rect">
            <a:avLst/>
          </a:prstGeom>
          <a:noFill/>
        </p:spPr>
        <p:txBody>
          <a:bodyPr wrap="square" rtlCol="0">
            <a:spAutoFit/>
          </a:bodyPr>
          <a:lstStyle/>
          <a:p>
            <a:r>
              <a:rPr lang="en-US" sz="800" dirty="0"/>
              <a:t>Image: https://www.nojitter.com/unified-communications/looking-back-2020s-biggest-uc-tech-predictions</a:t>
            </a:r>
          </a:p>
          <a:p>
            <a:endParaRPr lang="en-US" dirty="0"/>
          </a:p>
          <a:p>
            <a:endParaRPr lang="en-CA" dirty="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92655" y="5547783"/>
            <a:ext cx="1412811" cy="1092667"/>
          </a:xfrm>
          <a:prstGeom prst="rect">
            <a:avLst/>
          </a:prstGeom>
        </p:spPr>
      </p:pic>
    </p:spTree>
    <p:extLst>
      <p:ext uri="{BB962C8B-B14F-4D97-AF65-F5344CB8AC3E}">
        <p14:creationId xmlns:p14="http://schemas.microsoft.com/office/powerpoint/2010/main" val="2225764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100" dirty="0">
                <a:solidFill>
                  <a:schemeClr val="accent1">
                    <a:lumMod val="50000"/>
                  </a:schemeClr>
                </a:solidFill>
                <a:latin typeface="Gill Sans Nova" panose="020B0602020104020203" pitchFamily="34" charset="0"/>
              </a:rPr>
              <a:t>IPAC SWO Purpose:</a:t>
            </a:r>
            <a:endParaRPr lang="en-CA" sz="4100" dirty="0">
              <a:solidFill>
                <a:schemeClr val="accent1">
                  <a:lumMod val="50000"/>
                </a:schemeClr>
              </a:solidFill>
              <a:latin typeface="Gill Sans Nova" panose="020B0602020104020203" pitchFamily="34" charset="0"/>
            </a:endParaRPr>
          </a:p>
        </p:txBody>
      </p:sp>
      <p:sp>
        <p:nvSpPr>
          <p:cNvPr id="3" name="Content Placeholder 2"/>
          <p:cNvSpPr>
            <a:spLocks noGrp="1"/>
          </p:cNvSpPr>
          <p:nvPr>
            <p:ph idx="1"/>
          </p:nvPr>
        </p:nvSpPr>
        <p:spPr/>
        <p:txBody>
          <a:bodyPr>
            <a:normAutofit/>
          </a:bodyPr>
          <a:lstStyle/>
          <a:p>
            <a:pPr marL="0" indent="0">
              <a:buNone/>
            </a:pPr>
            <a:r>
              <a:rPr lang="en-CA" sz="2400" dirty="0">
                <a:solidFill>
                  <a:schemeClr val="accent1">
                    <a:lumMod val="50000"/>
                  </a:schemeClr>
                </a:solidFill>
                <a:latin typeface="Gill Sans Nova" panose="020B0602020104020203" pitchFamily="34" charset="0"/>
                <a:ea typeface="Cambria Math" panose="02040503050406030204" pitchFamily="18" charset="0"/>
              </a:rPr>
              <a:t>To reduce the risk of infection across the care continuum through knowledge exchange,</a:t>
            </a:r>
          </a:p>
          <a:p>
            <a:pPr marL="0" indent="0">
              <a:buNone/>
            </a:pPr>
            <a:endParaRPr lang="en-CA" sz="2400" dirty="0">
              <a:solidFill>
                <a:schemeClr val="accent1">
                  <a:lumMod val="50000"/>
                </a:schemeClr>
              </a:solidFill>
              <a:latin typeface="Gill Sans Nova" panose="020B0602020104020203" pitchFamily="34" charset="0"/>
              <a:ea typeface="Cambria Math" panose="02040503050406030204" pitchFamily="18" charset="0"/>
            </a:endParaRPr>
          </a:p>
          <a:p>
            <a:pPr marL="0" indent="0">
              <a:buNone/>
            </a:pPr>
            <a:r>
              <a:rPr lang="en-CA" sz="2400" dirty="0">
                <a:solidFill>
                  <a:schemeClr val="accent1">
                    <a:lumMod val="50000"/>
                  </a:schemeClr>
                </a:solidFill>
                <a:latin typeface="Gill Sans Nova" panose="020B0602020104020203" pitchFamily="34" charset="0"/>
                <a:ea typeface="Cambria Math" panose="02040503050406030204" pitchFamily="18" charset="0"/>
              </a:rPr>
              <a:t>To share experiences, ideas and information for the prevention and control of infections, and</a:t>
            </a:r>
          </a:p>
          <a:p>
            <a:pPr marL="0" indent="0">
              <a:buNone/>
            </a:pPr>
            <a:endParaRPr lang="en-CA" sz="2400" dirty="0">
              <a:solidFill>
                <a:schemeClr val="accent1">
                  <a:lumMod val="50000"/>
                </a:schemeClr>
              </a:solidFill>
              <a:latin typeface="Gill Sans Nova" panose="020B0602020104020203" pitchFamily="34" charset="0"/>
              <a:ea typeface="Cambria Math" panose="02040503050406030204" pitchFamily="18" charset="0"/>
            </a:endParaRPr>
          </a:p>
          <a:p>
            <a:pPr marL="0" indent="0">
              <a:buNone/>
            </a:pPr>
            <a:r>
              <a:rPr lang="en-CA" sz="2400" dirty="0">
                <a:solidFill>
                  <a:schemeClr val="accent1">
                    <a:lumMod val="50000"/>
                  </a:schemeClr>
                </a:solidFill>
                <a:latin typeface="Gill Sans Nova" panose="020B0602020104020203" pitchFamily="34" charset="0"/>
                <a:ea typeface="Cambria Math" panose="02040503050406030204" pitchFamily="18" charset="0"/>
              </a:rPr>
              <a:t>To collaborate and network among persons interested in infection prevention and control (IPAC).</a:t>
            </a:r>
          </a:p>
        </p:txBody>
      </p:sp>
    </p:spTree>
    <p:extLst>
      <p:ext uri="{BB962C8B-B14F-4D97-AF65-F5344CB8AC3E}">
        <p14:creationId xmlns:p14="http://schemas.microsoft.com/office/powerpoint/2010/main" val="1749256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100" dirty="0">
                <a:solidFill>
                  <a:schemeClr val="accent1">
                    <a:lumMod val="50000"/>
                  </a:schemeClr>
                </a:solidFill>
                <a:latin typeface="Gill Sans Nova" panose="020B0602020104020203" pitchFamily="34" charset="0"/>
              </a:rPr>
              <a:t>Objectives of IPAC SWO Chapter</a:t>
            </a:r>
          </a:p>
        </p:txBody>
      </p:sp>
      <p:sp>
        <p:nvSpPr>
          <p:cNvPr id="3" name="Content Placeholder 2"/>
          <p:cNvSpPr>
            <a:spLocks noGrp="1"/>
          </p:cNvSpPr>
          <p:nvPr>
            <p:ph idx="1"/>
          </p:nvPr>
        </p:nvSpPr>
        <p:spPr>
          <a:xfrm>
            <a:off x="509423" y="1404384"/>
            <a:ext cx="8958667" cy="4186188"/>
          </a:xfrm>
        </p:spPr>
        <p:txBody>
          <a:bodyPr>
            <a:noAutofit/>
          </a:bodyPr>
          <a:lstStyle/>
          <a:p>
            <a:pPr marL="182563" indent="-182563">
              <a:lnSpc>
                <a:spcPct val="100000"/>
              </a:lnSpc>
              <a:spcBef>
                <a:spcPts val="0"/>
              </a:spcBef>
            </a:pPr>
            <a:r>
              <a:rPr lang="en-CA" dirty="0">
                <a:solidFill>
                  <a:schemeClr val="accent1">
                    <a:lumMod val="50000"/>
                  </a:schemeClr>
                </a:solidFill>
                <a:latin typeface="Gill Sans Nova" panose="020B0602020104020203" pitchFamily="34" charset="0"/>
              </a:rPr>
              <a:t>To promote and enhance IPAC expertise through individual and group activities within South Western Ontario (SWO).</a:t>
            </a:r>
          </a:p>
          <a:p>
            <a:pPr marL="182563" indent="-182563">
              <a:lnSpc>
                <a:spcPct val="100000"/>
              </a:lnSpc>
              <a:spcBef>
                <a:spcPts val="0"/>
              </a:spcBef>
            </a:pPr>
            <a:r>
              <a:rPr lang="en-CA" dirty="0">
                <a:solidFill>
                  <a:schemeClr val="accent1">
                    <a:lumMod val="50000"/>
                  </a:schemeClr>
                </a:solidFill>
                <a:latin typeface="Gill Sans Nova" panose="020B0602020104020203" pitchFamily="34" charset="0"/>
              </a:rPr>
              <a:t>To assist individual members in the development of their own IPAC program within SWO.</a:t>
            </a:r>
          </a:p>
          <a:p>
            <a:pPr marL="182563" indent="-182563">
              <a:lnSpc>
                <a:spcPct val="100000"/>
              </a:lnSpc>
              <a:spcBef>
                <a:spcPts val="0"/>
              </a:spcBef>
            </a:pPr>
            <a:r>
              <a:rPr lang="en-CA" dirty="0">
                <a:solidFill>
                  <a:schemeClr val="accent1">
                    <a:lumMod val="50000"/>
                  </a:schemeClr>
                </a:solidFill>
                <a:latin typeface="Gill Sans Nova" panose="020B0602020104020203" pitchFamily="34" charset="0"/>
              </a:rPr>
              <a:t>To hold multi-disciplinary educational conferences or seminars to update knowledge in IPAC.</a:t>
            </a:r>
          </a:p>
          <a:p>
            <a:pPr marL="182563" indent="-182563">
              <a:lnSpc>
                <a:spcPct val="100000"/>
              </a:lnSpc>
              <a:spcBef>
                <a:spcPts val="0"/>
              </a:spcBef>
            </a:pPr>
            <a:r>
              <a:rPr lang="en-CA" dirty="0">
                <a:solidFill>
                  <a:schemeClr val="accent1">
                    <a:lumMod val="50000"/>
                  </a:schemeClr>
                </a:solidFill>
                <a:latin typeface="Gill Sans Nova" panose="020B0602020104020203" pitchFamily="34" charset="0"/>
              </a:rPr>
              <a:t>To support and assist with research/study activities and the publication of results. </a:t>
            </a:r>
          </a:p>
          <a:p>
            <a:pPr marL="182563" indent="-182563">
              <a:lnSpc>
                <a:spcPct val="100000"/>
              </a:lnSpc>
              <a:spcBef>
                <a:spcPts val="0"/>
              </a:spcBef>
            </a:pPr>
            <a:r>
              <a:rPr lang="en-CA" dirty="0">
                <a:solidFill>
                  <a:schemeClr val="accent1">
                    <a:lumMod val="50000"/>
                  </a:schemeClr>
                </a:solidFill>
                <a:latin typeface="Gill Sans Nova" panose="020B0602020104020203" pitchFamily="34" charset="0"/>
              </a:rPr>
              <a:t>To identify and compile IPAC measures that have proven effective in specific areas of concern, including evidence-based practice guidelines, recommendations, position statements, etc. that maintain safe, effective and quality care.</a:t>
            </a:r>
          </a:p>
          <a:p>
            <a:pPr marL="182563" indent="-182563">
              <a:lnSpc>
                <a:spcPct val="100000"/>
              </a:lnSpc>
              <a:spcBef>
                <a:spcPts val="0"/>
              </a:spcBef>
            </a:pPr>
            <a:r>
              <a:rPr lang="en-CA" dirty="0">
                <a:solidFill>
                  <a:schemeClr val="accent1">
                    <a:lumMod val="50000"/>
                  </a:schemeClr>
                </a:solidFill>
                <a:latin typeface="Gill Sans Nova" panose="020B0602020104020203" pitchFamily="34" charset="0"/>
              </a:rPr>
              <a:t>To promote communication with members across the continuum of care.</a:t>
            </a:r>
          </a:p>
          <a:p>
            <a:pPr marL="182563" indent="-182563">
              <a:lnSpc>
                <a:spcPct val="100000"/>
              </a:lnSpc>
              <a:spcBef>
                <a:spcPts val="0"/>
              </a:spcBef>
            </a:pPr>
            <a:r>
              <a:rPr lang="en-CA" dirty="0">
                <a:solidFill>
                  <a:schemeClr val="accent1">
                    <a:lumMod val="50000"/>
                  </a:schemeClr>
                </a:solidFill>
                <a:latin typeface="Gill Sans Nova" panose="020B0602020104020203" pitchFamily="34" charset="0"/>
              </a:rPr>
              <a:t>To assist individual members in their professional development in the field of IPAC.</a:t>
            </a:r>
          </a:p>
          <a:p>
            <a:pPr marL="182563" indent="-182563">
              <a:lnSpc>
                <a:spcPct val="100000"/>
              </a:lnSpc>
              <a:spcBef>
                <a:spcPts val="0"/>
              </a:spcBef>
            </a:pPr>
            <a:r>
              <a:rPr lang="en-CA" dirty="0">
                <a:solidFill>
                  <a:schemeClr val="accent1">
                    <a:lumMod val="50000"/>
                  </a:schemeClr>
                </a:solidFill>
                <a:latin typeface="Gill Sans Nova" panose="020B0602020104020203" pitchFamily="34" charset="0"/>
              </a:rPr>
              <a:t>To promote community awareness and understanding of the source of infection, the mode of transmission, and the means of control.</a:t>
            </a:r>
          </a:p>
          <a:p>
            <a:pPr marL="182563" indent="-182563">
              <a:lnSpc>
                <a:spcPct val="100000"/>
              </a:lnSpc>
              <a:spcBef>
                <a:spcPts val="0"/>
              </a:spcBef>
            </a:pPr>
            <a:r>
              <a:rPr lang="en-CA" dirty="0">
                <a:solidFill>
                  <a:schemeClr val="accent1">
                    <a:lumMod val="50000"/>
                  </a:schemeClr>
                </a:solidFill>
                <a:latin typeface="Gill Sans Nova" panose="020B0602020104020203" pitchFamily="34" charset="0"/>
              </a:rPr>
              <a:t>To act as an advocate for and increase awareness of IPAC practices and issues.</a:t>
            </a:r>
            <a:endParaRPr lang="en-CA" sz="2250" dirty="0">
              <a:solidFill>
                <a:schemeClr val="accent1">
                  <a:lumMod val="50000"/>
                </a:schemeClr>
              </a:solidFill>
              <a:effectLst/>
              <a:latin typeface="Gill Sans Nova" panose="020B0602020104020203" pitchFamily="34" charset="0"/>
            </a:endParaRPr>
          </a:p>
        </p:txBody>
      </p:sp>
    </p:spTree>
    <p:extLst>
      <p:ext uri="{BB962C8B-B14F-4D97-AF65-F5344CB8AC3E}">
        <p14:creationId xmlns:p14="http://schemas.microsoft.com/office/powerpoint/2010/main" val="3812205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100" dirty="0">
                <a:solidFill>
                  <a:schemeClr val="accent1">
                    <a:lumMod val="50000"/>
                  </a:schemeClr>
                </a:solidFill>
                <a:latin typeface="Gill Sans Nova" panose="020B0602020104020203" pitchFamily="34" charset="0"/>
              </a:rPr>
              <a:t>The Region of IPAC SWO</a:t>
            </a:r>
            <a:endParaRPr lang="en-CA" sz="4100" dirty="0">
              <a:solidFill>
                <a:schemeClr val="accent1">
                  <a:lumMod val="50000"/>
                </a:schemeClr>
              </a:solidFill>
              <a:latin typeface="Gill Sans Nova" panose="020B0602020104020203" pitchFamily="34" charset="0"/>
            </a:endParaRPr>
          </a:p>
        </p:txBody>
      </p:sp>
      <p:pic>
        <p:nvPicPr>
          <p:cNvPr id="7"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0760" y="2783840"/>
            <a:ext cx="3460741" cy="3743128"/>
          </a:xfrm>
          <a:prstGeom prst="rect">
            <a:avLst/>
          </a:prstGeom>
        </p:spPr>
      </p:pic>
      <p:sp>
        <p:nvSpPr>
          <p:cNvPr id="6" name="Oval 5"/>
          <p:cNvSpPr/>
          <p:nvPr/>
        </p:nvSpPr>
        <p:spPr>
          <a:xfrm rot="18418697">
            <a:off x="604877" y="4268956"/>
            <a:ext cx="2694944" cy="26437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4733784" y="1536174"/>
            <a:ext cx="4947283" cy="3785652"/>
          </a:xfrm>
          <a:prstGeom prst="rect">
            <a:avLst/>
          </a:prstGeom>
          <a:noFill/>
        </p:spPr>
        <p:txBody>
          <a:bodyPr wrap="square" rtlCol="0">
            <a:spAutoFit/>
          </a:bodyPr>
          <a:lstStyle/>
          <a:p>
            <a:r>
              <a:rPr lang="en-CA" sz="2000" b="1" dirty="0">
                <a:solidFill>
                  <a:schemeClr val="accent1">
                    <a:lumMod val="50000"/>
                  </a:schemeClr>
                </a:solidFill>
                <a:latin typeface="Gill Sans Nova" panose="020B0602020104020203" pitchFamily="34" charset="0"/>
              </a:rPr>
              <a:t>Southwestern Ontario</a:t>
            </a:r>
            <a:r>
              <a:rPr lang="en-CA" sz="2000" dirty="0">
                <a:solidFill>
                  <a:schemeClr val="accent1">
                    <a:lumMod val="50000"/>
                  </a:schemeClr>
                </a:solidFill>
                <a:latin typeface="Gill Sans Nova" panose="020B0602020104020203" pitchFamily="34" charset="0"/>
              </a:rPr>
              <a:t> is a secondary region of Southern Ontario in the province of Ontario. </a:t>
            </a:r>
          </a:p>
          <a:p>
            <a:r>
              <a:rPr lang="en-CA" sz="2000" dirty="0">
                <a:solidFill>
                  <a:schemeClr val="accent1">
                    <a:lumMod val="50000"/>
                  </a:schemeClr>
                </a:solidFill>
                <a:latin typeface="Gill Sans Nova" panose="020B0602020104020203" pitchFamily="34" charset="0"/>
              </a:rPr>
              <a:t>With IPAC HUPIC to our north, IPAC SWO is bounded by the St. Clair River, Lake St. Clair, and Detroit River, to the west; and by Lake Erie to the south.</a:t>
            </a:r>
          </a:p>
          <a:p>
            <a:r>
              <a:rPr lang="en-CA" sz="2000" dirty="0">
                <a:solidFill>
                  <a:schemeClr val="accent1">
                    <a:lumMod val="50000"/>
                  </a:schemeClr>
                </a:solidFill>
                <a:latin typeface="Gill Sans Nova" panose="020B0602020104020203" pitchFamily="34" charset="0"/>
              </a:rPr>
              <a:t>To the east, on land, Southwestern Ontario is bounded by Central Ontario and the Golden Horseshoe. </a:t>
            </a:r>
          </a:p>
          <a:p>
            <a:r>
              <a:rPr lang="en-CA" sz="2000" dirty="0">
                <a:solidFill>
                  <a:schemeClr val="accent1">
                    <a:lumMod val="50000"/>
                  </a:schemeClr>
                </a:solidFill>
                <a:latin typeface="Gill Sans Nova" panose="020B0602020104020203" pitchFamily="34" charset="0"/>
              </a:rPr>
              <a:t>Central to our area is London Ontario, with a population of 395 295.</a:t>
            </a:r>
          </a:p>
        </p:txBody>
      </p:sp>
    </p:spTree>
    <p:extLst>
      <p:ext uri="{BB962C8B-B14F-4D97-AF65-F5344CB8AC3E}">
        <p14:creationId xmlns:p14="http://schemas.microsoft.com/office/powerpoint/2010/main" val="175693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100" dirty="0">
                <a:solidFill>
                  <a:schemeClr val="accent1">
                    <a:lumMod val="50000"/>
                  </a:schemeClr>
                </a:solidFill>
                <a:latin typeface="Gill Sans Nova" panose="020B0602020104020203" pitchFamily="34" charset="0"/>
              </a:rPr>
              <a:t>IPAC SWO  - 39 and holding!</a:t>
            </a:r>
            <a:br>
              <a:rPr lang="en-US" sz="4100" dirty="0">
                <a:solidFill>
                  <a:schemeClr val="accent1">
                    <a:lumMod val="50000"/>
                  </a:schemeClr>
                </a:solidFill>
                <a:latin typeface="Gill Sans Nova" panose="020B0602020104020203" pitchFamily="34" charset="0"/>
              </a:rPr>
            </a:br>
            <a:r>
              <a:rPr lang="en-US" sz="4100" dirty="0">
                <a:solidFill>
                  <a:schemeClr val="accent1">
                    <a:lumMod val="50000"/>
                  </a:schemeClr>
                </a:solidFill>
                <a:latin typeface="Gill Sans Nova" panose="020B0602020104020203" pitchFamily="34" charset="0"/>
              </a:rPr>
              <a:t>Where we came from?</a:t>
            </a:r>
            <a:endParaRPr lang="en-CA" sz="4100" dirty="0">
              <a:solidFill>
                <a:schemeClr val="accent1">
                  <a:lumMod val="50000"/>
                </a:schemeClr>
              </a:solidFill>
              <a:latin typeface="Gill Sans Nova" panose="020B0602020104020203" pitchFamily="34" charset="0"/>
            </a:endParaRPr>
          </a:p>
        </p:txBody>
      </p:sp>
      <p:sp>
        <p:nvSpPr>
          <p:cNvPr id="3" name="Content Placeholder 2"/>
          <p:cNvSpPr>
            <a:spLocks noGrp="1"/>
          </p:cNvSpPr>
          <p:nvPr>
            <p:ph idx="1"/>
          </p:nvPr>
        </p:nvSpPr>
        <p:spPr/>
        <p:txBody>
          <a:bodyPr>
            <a:normAutofit/>
          </a:bodyPr>
          <a:lstStyle/>
          <a:p>
            <a:r>
              <a:rPr lang="en-CA" sz="2000" dirty="0">
                <a:solidFill>
                  <a:schemeClr val="accent1">
                    <a:lumMod val="50000"/>
                  </a:schemeClr>
                </a:solidFill>
                <a:latin typeface="Gill Sans Nova" panose="020B0602020104020203" pitchFamily="34" charset="0"/>
              </a:rPr>
              <a:t>In 1969, four hospitals formed a network called the </a:t>
            </a:r>
            <a:r>
              <a:rPr lang="en-CA" sz="2000" i="1" dirty="0">
                <a:solidFill>
                  <a:schemeClr val="accent1">
                    <a:lumMod val="50000"/>
                  </a:schemeClr>
                </a:solidFill>
                <a:latin typeface="Gill Sans Nova" panose="020B0602020104020203" pitchFamily="34" charset="0"/>
              </a:rPr>
              <a:t>Southwestern Ontario Exchange Meeting Program. </a:t>
            </a:r>
          </a:p>
          <a:p>
            <a:r>
              <a:rPr lang="en-CA" sz="2000" dirty="0">
                <a:solidFill>
                  <a:schemeClr val="accent1">
                    <a:lumMod val="50000"/>
                  </a:schemeClr>
                </a:solidFill>
                <a:latin typeface="Gill Sans Nova" panose="020B0602020104020203" pitchFamily="34" charset="0"/>
              </a:rPr>
              <a:t>In April of 1981, the network achieved chapter status and was called the </a:t>
            </a:r>
            <a:r>
              <a:rPr lang="en-CA" sz="2000" i="1" dirty="0">
                <a:solidFill>
                  <a:schemeClr val="accent1">
                    <a:lumMod val="50000"/>
                  </a:schemeClr>
                </a:solidFill>
                <a:latin typeface="Gill Sans Nova" panose="020B0602020104020203" pitchFamily="34" charset="0"/>
              </a:rPr>
              <a:t>Southwestern Ontario Practitioners in Infection Control </a:t>
            </a:r>
            <a:r>
              <a:rPr lang="en-CA" sz="2000" dirty="0">
                <a:solidFill>
                  <a:schemeClr val="accent1">
                    <a:lumMod val="50000"/>
                  </a:schemeClr>
                </a:solidFill>
                <a:latin typeface="Gill Sans Nova" panose="020B0602020104020203" pitchFamily="34" charset="0"/>
              </a:rPr>
              <a:t>(SOPIC). At that time, there were 40 members of the chapter.</a:t>
            </a:r>
          </a:p>
          <a:p>
            <a:r>
              <a:rPr lang="en-CA" sz="2000" dirty="0">
                <a:solidFill>
                  <a:schemeClr val="accent1">
                    <a:lumMod val="50000"/>
                  </a:schemeClr>
                </a:solidFill>
                <a:latin typeface="Gill Sans Nova" panose="020B0602020104020203" pitchFamily="34" charset="0"/>
              </a:rPr>
              <a:t>The name of the chapter has changed from SOPIC in 1981 to </a:t>
            </a:r>
            <a:r>
              <a:rPr lang="en-CA" sz="2000" i="1" dirty="0">
                <a:solidFill>
                  <a:schemeClr val="accent1">
                    <a:lumMod val="50000"/>
                  </a:schemeClr>
                </a:solidFill>
                <a:latin typeface="Gill Sans Nova" panose="020B0602020104020203" pitchFamily="34" charset="0"/>
              </a:rPr>
              <a:t>CHICA-SWO</a:t>
            </a:r>
            <a:r>
              <a:rPr lang="en-CA" sz="2000" dirty="0">
                <a:solidFill>
                  <a:schemeClr val="accent1">
                    <a:lumMod val="50000"/>
                  </a:schemeClr>
                </a:solidFill>
                <a:latin typeface="Gill Sans Nova" panose="020B0602020104020203" pitchFamily="34" charset="0"/>
              </a:rPr>
              <a:t> in 2008 and finally to </a:t>
            </a:r>
            <a:r>
              <a:rPr lang="en-CA" sz="2000" i="1" dirty="0">
                <a:solidFill>
                  <a:schemeClr val="accent1">
                    <a:lumMod val="50000"/>
                  </a:schemeClr>
                </a:solidFill>
                <a:latin typeface="Gill Sans Nova" panose="020B0602020104020203" pitchFamily="34" charset="0"/>
              </a:rPr>
              <a:t>Infection Prevention and Control- Southwestern Ontario </a:t>
            </a:r>
            <a:r>
              <a:rPr lang="en-CA" sz="2000" dirty="0">
                <a:solidFill>
                  <a:schemeClr val="accent1">
                    <a:lumMod val="50000"/>
                  </a:schemeClr>
                </a:solidFill>
                <a:latin typeface="Gill Sans Nova" panose="020B0602020104020203" pitchFamily="34" charset="0"/>
              </a:rPr>
              <a:t>(IPAC-SWO) in 2014.</a:t>
            </a:r>
          </a:p>
        </p:txBody>
      </p:sp>
    </p:spTree>
    <p:extLst>
      <p:ext uri="{BB962C8B-B14F-4D97-AF65-F5344CB8AC3E}">
        <p14:creationId xmlns:p14="http://schemas.microsoft.com/office/powerpoint/2010/main" val="2503495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100" dirty="0">
                <a:solidFill>
                  <a:schemeClr val="accent1">
                    <a:lumMod val="50000"/>
                  </a:schemeClr>
                </a:solidFill>
                <a:latin typeface="Gill Sans Nova" panose="020B0602020104020203" pitchFamily="34" charset="0"/>
              </a:rPr>
              <a:t>Scope of IPAC SWO Membership</a:t>
            </a:r>
            <a:endParaRPr lang="en-CA" sz="4100" dirty="0">
              <a:solidFill>
                <a:schemeClr val="accent1">
                  <a:lumMod val="50000"/>
                </a:schemeClr>
              </a:solidFill>
              <a:latin typeface="Gill Sans Nova" panose="020B0602020104020203" pitchFamily="34" charset="0"/>
            </a:endParaRPr>
          </a:p>
        </p:txBody>
      </p:sp>
      <p:sp>
        <p:nvSpPr>
          <p:cNvPr id="3" name="Content Placeholder 2"/>
          <p:cNvSpPr>
            <a:spLocks noGrp="1"/>
          </p:cNvSpPr>
          <p:nvPr>
            <p:ph idx="1"/>
          </p:nvPr>
        </p:nvSpPr>
        <p:spPr/>
        <p:txBody>
          <a:bodyPr/>
          <a:lstStyle/>
          <a:p>
            <a:pPr marL="0" indent="0" algn="ctr">
              <a:buNone/>
            </a:pPr>
            <a:r>
              <a:rPr lang="en-CA" dirty="0">
                <a:solidFill>
                  <a:schemeClr val="accent1">
                    <a:lumMod val="50000"/>
                  </a:schemeClr>
                </a:solidFill>
                <a:latin typeface="Gill Sans Nova" panose="020B0602020104020203" pitchFamily="34" charset="0"/>
              </a:rPr>
              <a:t>105 Individual and 19 Institutional memberships</a:t>
            </a:r>
          </a:p>
          <a:p>
            <a:pPr marL="0" indent="0" algn="ctr">
              <a:buNone/>
            </a:pPr>
            <a:r>
              <a:rPr lang="en-CA" dirty="0">
                <a:solidFill>
                  <a:schemeClr val="accent1">
                    <a:lumMod val="50000"/>
                  </a:schemeClr>
                </a:solidFill>
                <a:latin typeface="Gill Sans Nova" panose="020B0602020104020203" pitchFamily="34" charset="0"/>
              </a:rPr>
              <a:t>4th highest chapter membership across the country</a:t>
            </a:r>
          </a:p>
          <a:p>
            <a:pPr marL="0" indent="0" algn="ctr">
              <a:buNone/>
            </a:pPr>
            <a:endParaRPr lang="en-CA" dirty="0">
              <a:solidFill>
                <a:schemeClr val="accent1">
                  <a:lumMod val="50000"/>
                </a:schemeClr>
              </a:solidFill>
              <a:latin typeface="Gill Sans Nova" panose="020B0602020104020203" pitchFamily="34" charset="0"/>
            </a:endParaRPr>
          </a:p>
          <a:p>
            <a:r>
              <a:rPr lang="en-CA" b="1" dirty="0">
                <a:solidFill>
                  <a:schemeClr val="accent1">
                    <a:lumMod val="50000"/>
                  </a:schemeClr>
                </a:solidFill>
                <a:latin typeface="Gill Sans Nova" panose="020B0602020104020203" pitchFamily="34" charset="0"/>
              </a:rPr>
              <a:t>Multi-discipline Membership: </a:t>
            </a:r>
            <a:r>
              <a:rPr lang="en-CA" dirty="0">
                <a:solidFill>
                  <a:schemeClr val="accent1">
                    <a:lumMod val="50000"/>
                  </a:schemeClr>
                </a:solidFill>
                <a:latin typeface="Gill Sans Nova" panose="020B0602020104020203" pitchFamily="34" charset="0"/>
              </a:rPr>
              <a:t>ICPs, Program Managers, Public Health Inspectors and Nurses, Environmental Services, Consultants, Occupational Health, Educators, IPAC Specialists, Medical Lab Technologists, Students, Physicians, and Industry</a:t>
            </a:r>
          </a:p>
          <a:p>
            <a:r>
              <a:rPr lang="en-CA" b="1" dirty="0">
                <a:solidFill>
                  <a:schemeClr val="accent1">
                    <a:lumMod val="50000"/>
                  </a:schemeClr>
                </a:solidFill>
                <a:latin typeface="Gill Sans Nova" panose="020B0602020104020203" pitchFamily="34" charset="0"/>
              </a:rPr>
              <a:t>Top Representation: </a:t>
            </a:r>
            <a:r>
              <a:rPr lang="en-CA" dirty="0">
                <a:solidFill>
                  <a:schemeClr val="accent1">
                    <a:lumMod val="50000"/>
                  </a:schemeClr>
                </a:solidFill>
                <a:latin typeface="Gill Sans Nova" panose="020B0602020104020203" pitchFamily="34" charset="0"/>
              </a:rPr>
              <a:t>Acute Care 45.8%, Public Health 24.5%, Industry 14.7%, Government 6.5% , LTC 8.5% </a:t>
            </a:r>
          </a:p>
          <a:p>
            <a:endParaRPr lang="en-CA" dirty="0"/>
          </a:p>
        </p:txBody>
      </p:sp>
    </p:spTree>
    <p:extLst>
      <p:ext uri="{BB962C8B-B14F-4D97-AF65-F5344CB8AC3E}">
        <p14:creationId xmlns:p14="http://schemas.microsoft.com/office/powerpoint/2010/main" val="3241483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528" y="365125"/>
            <a:ext cx="10515600" cy="1325563"/>
          </a:xfrm>
        </p:spPr>
        <p:txBody>
          <a:bodyPr>
            <a:normAutofit/>
          </a:bodyPr>
          <a:lstStyle/>
          <a:p>
            <a:r>
              <a:rPr lang="en-US" sz="4100" dirty="0">
                <a:solidFill>
                  <a:schemeClr val="accent1">
                    <a:lumMod val="50000"/>
                  </a:schemeClr>
                </a:solidFill>
                <a:latin typeface="Gill Sans Nova" panose="020B0602020104020203" pitchFamily="34" charset="0"/>
              </a:rPr>
              <a:t>2020 IPAC SWO Executive</a:t>
            </a:r>
            <a:endParaRPr lang="en-CA" sz="4100" dirty="0">
              <a:solidFill>
                <a:schemeClr val="accent1">
                  <a:lumMod val="50000"/>
                </a:schemeClr>
              </a:solidFill>
              <a:latin typeface="Gill Sans Nova" panose="020B0602020104020203" pitchFamily="34" charset="0"/>
            </a:endParaRPr>
          </a:p>
        </p:txBody>
      </p:sp>
      <p:sp>
        <p:nvSpPr>
          <p:cNvPr id="12" name="TextBox 11"/>
          <p:cNvSpPr txBox="1"/>
          <p:nvPr/>
        </p:nvSpPr>
        <p:spPr>
          <a:xfrm rot="562846">
            <a:off x="7167755" y="2401570"/>
            <a:ext cx="4543652" cy="267765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buFont typeface="Arial" panose="020B0604020202020204" pitchFamily="34" charset="0"/>
              <a:buChar char="•"/>
            </a:pPr>
            <a:r>
              <a:rPr lang="en-US" sz="2400" dirty="0">
                <a:solidFill>
                  <a:schemeClr val="accent1">
                    <a:lumMod val="50000"/>
                  </a:schemeClr>
                </a:solidFill>
                <a:latin typeface="Gill Sans Nova" panose="020B0602020104020203" pitchFamily="34" charset="0"/>
                <a:ea typeface="Cambria Math" panose="02040503050406030204" pitchFamily="18" charset="0"/>
              </a:rPr>
              <a:t>Representatives from Public Health and Acute Care </a:t>
            </a:r>
          </a:p>
          <a:p>
            <a:pPr marL="342900" indent="-342900">
              <a:buFont typeface="Arial" panose="020B0604020202020204" pitchFamily="34" charset="0"/>
              <a:buChar char="•"/>
            </a:pPr>
            <a:r>
              <a:rPr lang="en-US" sz="2400" dirty="0">
                <a:solidFill>
                  <a:schemeClr val="accent1">
                    <a:lumMod val="50000"/>
                  </a:schemeClr>
                </a:solidFill>
                <a:latin typeface="Gill Sans Nova" panose="020B0602020104020203" pitchFamily="34" charset="0"/>
                <a:ea typeface="Cambria Math" panose="02040503050406030204" pitchFamily="18" charset="0"/>
              </a:rPr>
              <a:t>Members range from 3-8 years service on the IPAC SWO Executive by 2022 </a:t>
            </a:r>
          </a:p>
          <a:p>
            <a:pPr marL="342900" indent="-342900">
              <a:buFont typeface="Arial" panose="020B0604020202020204" pitchFamily="34" charset="0"/>
              <a:buChar char="•"/>
            </a:pPr>
            <a:r>
              <a:rPr lang="en-US" sz="2400" dirty="0">
                <a:solidFill>
                  <a:schemeClr val="accent1">
                    <a:lumMod val="50000"/>
                  </a:schemeClr>
                </a:solidFill>
                <a:latin typeface="Gill Sans Nova" panose="020B0602020104020203" pitchFamily="34" charset="0"/>
                <a:ea typeface="Cambria Math" panose="02040503050406030204" pitchFamily="18" charset="0"/>
              </a:rPr>
              <a:t>Unique to executive structure - Knowledge Transfer position</a:t>
            </a:r>
            <a:endParaRPr lang="en-CA" sz="2400" dirty="0">
              <a:solidFill>
                <a:schemeClr val="accent1">
                  <a:lumMod val="50000"/>
                </a:schemeClr>
              </a:solidFill>
              <a:latin typeface="Gill Sans Nova" panose="020B0602020104020203" pitchFamily="34" charset="0"/>
              <a:ea typeface="Cambria Math" panose="02040503050406030204" pitchFamily="18" charset="0"/>
            </a:endParaRPr>
          </a:p>
        </p:txBody>
      </p:sp>
      <p:sp>
        <p:nvSpPr>
          <p:cNvPr id="11" name="TextBox 10"/>
          <p:cNvSpPr txBox="1"/>
          <p:nvPr/>
        </p:nvSpPr>
        <p:spPr>
          <a:xfrm>
            <a:off x="550528" y="1551563"/>
            <a:ext cx="6307472" cy="3847207"/>
          </a:xfrm>
          <a:prstGeom prst="rect">
            <a:avLst/>
          </a:prstGeom>
          <a:noFill/>
        </p:spPr>
        <p:txBody>
          <a:bodyPr wrap="square" rtlCol="0">
            <a:spAutoFit/>
          </a:bodyPr>
          <a:lstStyle/>
          <a:p>
            <a:pPr>
              <a:spcAft>
                <a:spcPts val="600"/>
              </a:spcAft>
            </a:pPr>
            <a:r>
              <a:rPr lang="en-CA" b="1" dirty="0">
                <a:solidFill>
                  <a:schemeClr val="accent1">
                    <a:lumMod val="50000"/>
                  </a:schemeClr>
                </a:solidFill>
                <a:latin typeface="Gill Sans Nova" panose="020B0602020104020203" pitchFamily="34" charset="0"/>
              </a:rPr>
              <a:t>President: </a:t>
            </a:r>
            <a:r>
              <a:rPr lang="en-US" dirty="0">
                <a:solidFill>
                  <a:schemeClr val="accent1">
                    <a:lumMod val="50000"/>
                  </a:schemeClr>
                </a:solidFill>
                <a:latin typeface="Gill Sans Nova" panose="020B0602020104020203" pitchFamily="34" charset="0"/>
              </a:rPr>
              <a:t>Dori Taylor, RN, BScN, CIC, CCHN(C)</a:t>
            </a:r>
          </a:p>
          <a:p>
            <a:pPr>
              <a:spcAft>
                <a:spcPts val="600"/>
              </a:spcAft>
            </a:pPr>
            <a:r>
              <a:rPr lang="en-CA" b="1" dirty="0">
                <a:solidFill>
                  <a:schemeClr val="accent1">
                    <a:lumMod val="50000"/>
                  </a:schemeClr>
                </a:solidFill>
                <a:latin typeface="Gill Sans Nova" panose="020B0602020104020203" pitchFamily="34" charset="0"/>
              </a:rPr>
              <a:t>Past - President: </a:t>
            </a:r>
            <a:r>
              <a:rPr lang="en-CA" dirty="0">
                <a:solidFill>
                  <a:schemeClr val="accent1">
                    <a:lumMod val="50000"/>
                  </a:schemeClr>
                </a:solidFill>
                <a:latin typeface="Gill Sans Nova" panose="020B0602020104020203" pitchFamily="34" charset="0"/>
              </a:rPr>
              <a:t>Francine Paquette, BASc, CPHI(C), CIC</a:t>
            </a:r>
          </a:p>
          <a:p>
            <a:pPr>
              <a:spcAft>
                <a:spcPts val="600"/>
              </a:spcAft>
            </a:pPr>
            <a:r>
              <a:rPr lang="en-CA" b="1" dirty="0">
                <a:solidFill>
                  <a:schemeClr val="accent1">
                    <a:lumMod val="50000"/>
                  </a:schemeClr>
                </a:solidFill>
                <a:latin typeface="Gill Sans Nova" panose="020B0602020104020203" pitchFamily="34" charset="0"/>
              </a:rPr>
              <a:t>Treasurer/Membership: </a:t>
            </a:r>
            <a:r>
              <a:rPr lang="en-CA" dirty="0">
                <a:solidFill>
                  <a:schemeClr val="accent1">
                    <a:lumMod val="50000"/>
                  </a:schemeClr>
                </a:solidFill>
                <a:latin typeface="Gill Sans Nova" panose="020B0602020104020203" pitchFamily="34" charset="0"/>
              </a:rPr>
              <a:t>Sonalben Shah, MSc, CIC</a:t>
            </a:r>
          </a:p>
          <a:p>
            <a:pPr>
              <a:spcAft>
                <a:spcPts val="600"/>
              </a:spcAft>
            </a:pPr>
            <a:r>
              <a:rPr lang="en-CA" b="1" dirty="0">
                <a:solidFill>
                  <a:schemeClr val="accent1">
                    <a:lumMod val="50000"/>
                  </a:schemeClr>
                </a:solidFill>
                <a:latin typeface="Gill Sans Nova" panose="020B0602020104020203" pitchFamily="34" charset="0"/>
              </a:rPr>
              <a:t>Secretary: </a:t>
            </a:r>
            <a:r>
              <a:rPr lang="en-CA" dirty="0">
                <a:solidFill>
                  <a:schemeClr val="accent1">
                    <a:lumMod val="50000"/>
                  </a:schemeClr>
                </a:solidFill>
                <a:latin typeface="Gill Sans Nova" panose="020B0602020104020203" pitchFamily="34" charset="0"/>
              </a:rPr>
              <a:t>Robyn Latendresse, RN, BScN</a:t>
            </a:r>
          </a:p>
          <a:p>
            <a:r>
              <a:rPr lang="en-CA" b="1" dirty="0">
                <a:solidFill>
                  <a:schemeClr val="accent1">
                    <a:lumMod val="50000"/>
                  </a:schemeClr>
                </a:solidFill>
                <a:latin typeface="Gill Sans Nova" panose="020B0602020104020203" pitchFamily="34" charset="0"/>
              </a:rPr>
              <a:t>Education Co-Chairs: </a:t>
            </a:r>
          </a:p>
          <a:p>
            <a:r>
              <a:rPr lang="en-US" dirty="0">
                <a:solidFill>
                  <a:schemeClr val="accent1">
                    <a:lumMod val="50000"/>
                  </a:schemeClr>
                </a:solidFill>
                <a:latin typeface="Gill Sans Nova" panose="020B0602020104020203" pitchFamily="34" charset="0"/>
              </a:rPr>
              <a:t>Kim Hobbs, RN, BScN, CIC and Lindsay Samoila, RN, BScN, CIC</a:t>
            </a:r>
          </a:p>
          <a:p>
            <a:endParaRPr lang="en-US" sz="600" dirty="0">
              <a:solidFill>
                <a:schemeClr val="accent1">
                  <a:lumMod val="50000"/>
                </a:schemeClr>
              </a:solidFill>
              <a:latin typeface="Gill Sans Nova" panose="020B0602020104020203" pitchFamily="34" charset="0"/>
            </a:endParaRPr>
          </a:p>
          <a:p>
            <a:r>
              <a:rPr lang="en-US" b="1" dirty="0">
                <a:solidFill>
                  <a:schemeClr val="accent1">
                    <a:lumMod val="50000"/>
                  </a:schemeClr>
                </a:solidFill>
                <a:latin typeface="Gill Sans Nova" panose="020B0602020104020203" pitchFamily="34" charset="0"/>
              </a:rPr>
              <a:t>Knowledge Transfer: </a:t>
            </a:r>
            <a:r>
              <a:rPr lang="en-US" dirty="0">
                <a:solidFill>
                  <a:schemeClr val="accent1">
                    <a:lumMod val="50000"/>
                  </a:schemeClr>
                </a:solidFill>
                <a:latin typeface="Gill Sans Nova" panose="020B0602020104020203" pitchFamily="34" charset="0"/>
              </a:rPr>
              <a:t>Shelby Ludington, BAH</a:t>
            </a:r>
          </a:p>
          <a:p>
            <a:endParaRPr lang="en-US" sz="800" dirty="0">
              <a:solidFill>
                <a:schemeClr val="accent1">
                  <a:lumMod val="50000"/>
                </a:schemeClr>
              </a:solidFill>
              <a:latin typeface="Gill Sans Nova" panose="020B0602020104020203" pitchFamily="34" charset="0"/>
            </a:endParaRPr>
          </a:p>
          <a:p>
            <a:pPr>
              <a:spcAft>
                <a:spcPts val="600"/>
              </a:spcAft>
            </a:pPr>
            <a:r>
              <a:rPr lang="en-US" b="1" dirty="0">
                <a:solidFill>
                  <a:schemeClr val="accent1">
                    <a:lumMod val="50000"/>
                  </a:schemeClr>
                </a:solidFill>
                <a:latin typeface="Gill Sans Nova" panose="020B0602020104020203" pitchFamily="34" charset="0"/>
              </a:rPr>
              <a:t>Webmaster:  </a:t>
            </a:r>
            <a:r>
              <a:rPr lang="en-US" dirty="0">
                <a:solidFill>
                  <a:schemeClr val="accent1">
                    <a:lumMod val="50000"/>
                  </a:schemeClr>
                </a:solidFill>
                <a:latin typeface="Gill Sans Nova" panose="020B0602020104020203" pitchFamily="34" charset="0"/>
              </a:rPr>
              <a:t>Eleanor Paget, RN, BScN, CIC</a:t>
            </a:r>
            <a:endParaRPr lang="en-CA" dirty="0">
              <a:solidFill>
                <a:schemeClr val="accent1">
                  <a:lumMod val="50000"/>
                </a:schemeClr>
              </a:solidFill>
              <a:latin typeface="Gill Sans Nova" panose="020B0602020104020203" pitchFamily="34" charset="0"/>
            </a:endParaRPr>
          </a:p>
          <a:p>
            <a:pPr>
              <a:spcAft>
                <a:spcPts val="600"/>
              </a:spcAft>
            </a:pPr>
            <a:r>
              <a:rPr lang="en-US" b="1" dirty="0">
                <a:solidFill>
                  <a:schemeClr val="accent1">
                    <a:lumMod val="50000"/>
                  </a:schemeClr>
                </a:solidFill>
                <a:latin typeface="Gill Sans Nova" panose="020B0602020104020203" pitchFamily="34" charset="0"/>
              </a:rPr>
              <a:t>Non-acute Care Representative: </a:t>
            </a:r>
            <a:r>
              <a:rPr lang="en-US" dirty="0">
                <a:solidFill>
                  <a:schemeClr val="accent1">
                    <a:lumMod val="50000"/>
                  </a:schemeClr>
                </a:solidFill>
                <a:latin typeface="Gill Sans Nova" panose="020B0602020104020203" pitchFamily="34" charset="0"/>
              </a:rPr>
              <a:t>Cara-Lee Coghill, RN, MScN, CCHC(C)</a:t>
            </a:r>
          </a:p>
          <a:p>
            <a:endParaRPr lang="en-CA" dirty="0"/>
          </a:p>
        </p:txBody>
      </p:sp>
    </p:spTree>
    <p:extLst>
      <p:ext uri="{BB962C8B-B14F-4D97-AF65-F5344CB8AC3E}">
        <p14:creationId xmlns:p14="http://schemas.microsoft.com/office/powerpoint/2010/main" val="3943787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71" y="305909"/>
            <a:ext cx="8879196" cy="1325563"/>
          </a:xfrm>
        </p:spPr>
        <p:txBody>
          <a:bodyPr>
            <a:normAutofit fontScale="90000"/>
          </a:bodyPr>
          <a:lstStyle/>
          <a:p>
            <a:r>
              <a:rPr lang="en-US" sz="4100" dirty="0">
                <a:solidFill>
                  <a:schemeClr val="accent1">
                    <a:lumMod val="50000"/>
                  </a:schemeClr>
                </a:solidFill>
                <a:latin typeface="Gill Sans Nova" panose="020B0602020104020203" pitchFamily="34" charset="0"/>
              </a:rPr>
              <a:t>IPAC SWO Membership Representation in IPAC Canada Committees and Interest Groups</a:t>
            </a:r>
            <a:endParaRPr lang="en-CA" sz="4100" dirty="0">
              <a:solidFill>
                <a:schemeClr val="accent1">
                  <a:lumMod val="50000"/>
                </a:schemeClr>
              </a:solidFill>
              <a:latin typeface="Gill Sans Nova" panose="020B0602020104020203" pitchFamily="34" charset="0"/>
            </a:endParaRPr>
          </a:p>
        </p:txBody>
      </p:sp>
      <p:sp>
        <p:nvSpPr>
          <p:cNvPr id="4" name="TextBox 3"/>
          <p:cNvSpPr txBox="1"/>
          <p:nvPr/>
        </p:nvSpPr>
        <p:spPr>
          <a:xfrm>
            <a:off x="304799" y="2243842"/>
            <a:ext cx="11582402" cy="2893100"/>
          </a:xfrm>
          <a:prstGeom prst="rect">
            <a:avLst/>
          </a:prstGeom>
          <a:noFill/>
        </p:spPr>
        <p:txBody>
          <a:bodyPr wrap="square" rtlCol="0">
            <a:spAutoFit/>
          </a:bodyPr>
          <a:lstStyle/>
          <a:p>
            <a:r>
              <a:rPr lang="en-CA" sz="1600" b="1" dirty="0">
                <a:solidFill>
                  <a:schemeClr val="accent1">
                    <a:lumMod val="50000"/>
                  </a:schemeClr>
                </a:solidFill>
                <a:latin typeface="Gill Sans Nova" panose="020B0602020104020203" pitchFamily="34" charset="0"/>
              </a:rPr>
              <a:t>Elaine Reddick </a:t>
            </a:r>
            <a:r>
              <a:rPr lang="en-CA" sz="1600" dirty="0">
                <a:solidFill>
                  <a:schemeClr val="accent1">
                    <a:lumMod val="50000"/>
                  </a:schemeClr>
                </a:solidFill>
                <a:latin typeface="Gill Sans Nova" panose="020B0602020104020203" pitchFamily="34" charset="0"/>
              </a:rPr>
              <a:t>–</a:t>
            </a:r>
            <a:r>
              <a:rPr lang="en-US" sz="1600" dirty="0">
                <a:solidFill>
                  <a:schemeClr val="accent1">
                    <a:lumMod val="50000"/>
                  </a:schemeClr>
                </a:solidFill>
                <a:latin typeface="Gill Sans Nova" panose="020B0602020104020203" pitchFamily="34" charset="0"/>
              </a:rPr>
              <a:t> </a:t>
            </a:r>
            <a:r>
              <a:rPr lang="en-CA" sz="1600" dirty="0">
                <a:solidFill>
                  <a:schemeClr val="accent1">
                    <a:lumMod val="50000"/>
                  </a:schemeClr>
                </a:solidFill>
                <a:latin typeface="Gill Sans Nova" panose="020B0602020104020203" pitchFamily="34" charset="0"/>
              </a:rPr>
              <a:t>Dialysis Interest Group, Environmental Hygiene Interest Group</a:t>
            </a:r>
          </a:p>
          <a:p>
            <a:r>
              <a:rPr lang="en-CA" sz="1600" b="1" dirty="0">
                <a:solidFill>
                  <a:schemeClr val="accent1">
                    <a:lumMod val="50000"/>
                  </a:schemeClr>
                </a:solidFill>
                <a:latin typeface="Gill Sans Nova" panose="020B0602020104020203" pitchFamily="34" charset="0"/>
              </a:rPr>
              <a:t>Kim Hobbs </a:t>
            </a:r>
            <a:r>
              <a:rPr lang="en-CA" sz="1600" dirty="0">
                <a:solidFill>
                  <a:schemeClr val="accent1">
                    <a:lumMod val="50000"/>
                  </a:schemeClr>
                </a:solidFill>
                <a:latin typeface="Gill Sans Nova" panose="020B0602020104020203" pitchFamily="34" charset="0"/>
              </a:rPr>
              <a:t>– </a:t>
            </a:r>
            <a:r>
              <a:rPr lang="en-US" sz="1600" dirty="0">
                <a:solidFill>
                  <a:schemeClr val="accent1">
                    <a:lumMod val="50000"/>
                  </a:schemeClr>
                </a:solidFill>
                <a:latin typeface="Gill Sans Nova" panose="020B0602020104020203" pitchFamily="34" charset="0"/>
              </a:rPr>
              <a:t>Education Committee, </a:t>
            </a:r>
            <a:r>
              <a:rPr lang="en-CA" sz="1600" dirty="0">
                <a:solidFill>
                  <a:schemeClr val="accent1">
                    <a:lumMod val="50000"/>
                  </a:schemeClr>
                </a:solidFill>
                <a:latin typeface="Gill Sans Nova" panose="020B0602020104020203" pitchFamily="34" charset="0"/>
              </a:rPr>
              <a:t>Healthcare Facility Design &amp; Construction, Network of Networks </a:t>
            </a:r>
          </a:p>
          <a:p>
            <a:r>
              <a:rPr lang="en-CA" sz="1600" b="1" dirty="0">
                <a:solidFill>
                  <a:schemeClr val="accent1">
                    <a:lumMod val="50000"/>
                  </a:schemeClr>
                </a:solidFill>
                <a:latin typeface="Gill Sans Nova" panose="020B0602020104020203" pitchFamily="34" charset="0"/>
              </a:rPr>
              <a:t>Jean Clark</a:t>
            </a:r>
            <a:r>
              <a:rPr lang="en-CA" sz="1600" dirty="0">
                <a:solidFill>
                  <a:schemeClr val="accent1">
                    <a:lumMod val="50000"/>
                  </a:schemeClr>
                </a:solidFill>
                <a:latin typeface="Gill Sans Nova" panose="020B0602020104020203" pitchFamily="34" charset="0"/>
              </a:rPr>
              <a:t>– LTC Interest Group, Community Healthcare Interest Group</a:t>
            </a:r>
          </a:p>
          <a:p>
            <a:r>
              <a:rPr lang="en-CA" sz="1600" b="1" dirty="0">
                <a:solidFill>
                  <a:schemeClr val="accent1">
                    <a:lumMod val="50000"/>
                  </a:schemeClr>
                </a:solidFill>
                <a:latin typeface="Gill Sans Nova" panose="020B0602020104020203" pitchFamily="34" charset="0"/>
              </a:rPr>
              <a:t>Dori Taylor </a:t>
            </a:r>
            <a:r>
              <a:rPr lang="en-CA" sz="1600" dirty="0">
                <a:solidFill>
                  <a:schemeClr val="accent1">
                    <a:lumMod val="50000"/>
                  </a:schemeClr>
                </a:solidFill>
                <a:latin typeface="Gill Sans Nova" panose="020B0602020104020203" pitchFamily="34" charset="0"/>
              </a:rPr>
              <a:t>– </a:t>
            </a:r>
            <a:r>
              <a:rPr lang="en-US" sz="1600" dirty="0">
                <a:solidFill>
                  <a:schemeClr val="accent1">
                    <a:lumMod val="50000"/>
                  </a:schemeClr>
                </a:solidFill>
                <a:latin typeface="Gill Sans Nova" panose="020B0602020104020203" pitchFamily="34" charset="0"/>
              </a:rPr>
              <a:t>Education Committee, </a:t>
            </a:r>
            <a:r>
              <a:rPr lang="en-CA" sz="1600" dirty="0">
                <a:solidFill>
                  <a:schemeClr val="accent1">
                    <a:lumMod val="50000"/>
                  </a:schemeClr>
                </a:solidFill>
                <a:latin typeface="Gill Sans Nova" panose="020B0602020104020203" pitchFamily="34" charset="0"/>
              </a:rPr>
              <a:t>Oncology Interest Group</a:t>
            </a:r>
          </a:p>
          <a:p>
            <a:r>
              <a:rPr lang="en-CA" sz="1600" b="1" dirty="0">
                <a:solidFill>
                  <a:schemeClr val="accent1">
                    <a:lumMod val="50000"/>
                  </a:schemeClr>
                </a:solidFill>
                <a:latin typeface="Gill Sans Nova" panose="020B0602020104020203" pitchFamily="34" charset="0"/>
              </a:rPr>
              <a:t>Scott Rutherford </a:t>
            </a:r>
            <a:r>
              <a:rPr lang="en-CA" sz="1600" dirty="0">
                <a:solidFill>
                  <a:schemeClr val="accent1">
                    <a:lumMod val="50000"/>
                  </a:schemeClr>
                </a:solidFill>
                <a:latin typeface="Gill Sans Nova" panose="020B0602020104020203" pitchFamily="34" charset="0"/>
              </a:rPr>
              <a:t>– Pre-hospital &amp; First Responders Group</a:t>
            </a:r>
          </a:p>
          <a:p>
            <a:r>
              <a:rPr lang="en-CA" sz="1600" b="1" dirty="0">
                <a:solidFill>
                  <a:schemeClr val="accent1">
                    <a:lumMod val="50000"/>
                  </a:schemeClr>
                </a:solidFill>
                <a:latin typeface="Gill Sans Nova" panose="020B0602020104020203" pitchFamily="34" charset="0"/>
              </a:rPr>
              <a:t>Lorna Morgan, Laura Farrell </a:t>
            </a:r>
            <a:r>
              <a:rPr lang="en-CA" sz="1600" dirty="0">
                <a:solidFill>
                  <a:schemeClr val="accent1">
                    <a:lumMod val="50000"/>
                  </a:schemeClr>
                </a:solidFill>
                <a:latin typeface="Gill Sans Nova" panose="020B0602020104020203" pitchFamily="34" charset="0"/>
              </a:rPr>
              <a:t>– Reprocessing Interest Group</a:t>
            </a:r>
          </a:p>
          <a:p>
            <a:r>
              <a:rPr lang="en-CA" sz="1600" b="1" dirty="0">
                <a:solidFill>
                  <a:schemeClr val="accent1">
                    <a:lumMod val="50000"/>
                  </a:schemeClr>
                </a:solidFill>
                <a:latin typeface="Gill Sans Nova" panose="020B0602020104020203" pitchFamily="34" charset="0"/>
              </a:rPr>
              <a:t>Francine Paquette </a:t>
            </a:r>
            <a:r>
              <a:rPr lang="en-CA" sz="1600" dirty="0">
                <a:solidFill>
                  <a:schemeClr val="accent1">
                    <a:lumMod val="50000"/>
                  </a:schemeClr>
                </a:solidFill>
                <a:latin typeface="Gill Sans Nova" panose="020B0602020104020203" pitchFamily="34" charset="0"/>
              </a:rPr>
              <a:t>– Surveillance/Applied Epidemiology Interest Group, Environmental Hygiene Interest Group</a:t>
            </a:r>
          </a:p>
          <a:p>
            <a:r>
              <a:rPr lang="en-CA" sz="1600" b="1" dirty="0">
                <a:solidFill>
                  <a:schemeClr val="accent1">
                    <a:lumMod val="50000"/>
                  </a:schemeClr>
                </a:solidFill>
                <a:latin typeface="Gill Sans Nova" panose="020B0602020104020203" pitchFamily="34" charset="0"/>
              </a:rPr>
              <a:t>Cara-Lee Coghill </a:t>
            </a:r>
            <a:r>
              <a:rPr lang="en-CA" sz="1600" dirty="0">
                <a:solidFill>
                  <a:schemeClr val="accent1">
                    <a:lumMod val="50000"/>
                  </a:schemeClr>
                </a:solidFill>
                <a:latin typeface="Gill Sans Nova" panose="020B0602020104020203" pitchFamily="34" charset="0"/>
              </a:rPr>
              <a:t>– </a:t>
            </a:r>
            <a:r>
              <a:rPr lang="en-US" sz="1600" dirty="0">
                <a:solidFill>
                  <a:schemeClr val="accent1">
                    <a:lumMod val="50000"/>
                  </a:schemeClr>
                </a:solidFill>
                <a:latin typeface="Gill Sans Nova" panose="020B0602020104020203" pitchFamily="34" charset="0"/>
              </a:rPr>
              <a:t>Standards and Guidelines Committee, </a:t>
            </a:r>
            <a:r>
              <a:rPr lang="en-CA" sz="1600" dirty="0">
                <a:solidFill>
                  <a:schemeClr val="accent1">
                    <a:lumMod val="50000"/>
                  </a:schemeClr>
                </a:solidFill>
                <a:latin typeface="Gill Sans Nova" panose="020B0602020104020203" pitchFamily="34" charset="0"/>
              </a:rPr>
              <a:t>Pediatrics and Neonatal Interest Group </a:t>
            </a:r>
          </a:p>
          <a:p>
            <a:r>
              <a:rPr lang="en-CA" sz="1600" b="1" dirty="0">
                <a:solidFill>
                  <a:schemeClr val="accent1">
                    <a:lumMod val="50000"/>
                  </a:schemeClr>
                </a:solidFill>
                <a:latin typeface="Gill Sans Nova" panose="020B0602020104020203" pitchFamily="34" charset="0"/>
              </a:rPr>
              <a:t>Lindsay Samoila </a:t>
            </a:r>
            <a:r>
              <a:rPr lang="en-CA" sz="1600" dirty="0">
                <a:solidFill>
                  <a:schemeClr val="accent1">
                    <a:lumMod val="50000"/>
                  </a:schemeClr>
                </a:solidFill>
                <a:latin typeface="Gill Sans Nova" panose="020B0602020104020203" pitchFamily="34" charset="0"/>
              </a:rPr>
              <a:t>– Mental Health Interest Group </a:t>
            </a:r>
          </a:p>
          <a:p>
            <a:r>
              <a:rPr lang="en-US" sz="1600" b="1" dirty="0">
                <a:solidFill>
                  <a:schemeClr val="accent1">
                    <a:lumMod val="50000"/>
                  </a:schemeClr>
                </a:solidFill>
                <a:latin typeface="Gill Sans Nova" panose="020B0602020104020203" pitchFamily="34" charset="0"/>
              </a:rPr>
              <a:t>Sonalben Shah </a:t>
            </a:r>
            <a:r>
              <a:rPr lang="en-CA" sz="1600" dirty="0">
                <a:solidFill>
                  <a:schemeClr val="accent1">
                    <a:lumMod val="50000"/>
                  </a:schemeClr>
                </a:solidFill>
                <a:latin typeface="Gill Sans Nova" panose="020B0602020104020203" pitchFamily="34" charset="0"/>
              </a:rPr>
              <a:t>– </a:t>
            </a:r>
            <a:r>
              <a:rPr lang="en-US" sz="1600" dirty="0">
                <a:solidFill>
                  <a:schemeClr val="accent1">
                    <a:lumMod val="50000"/>
                  </a:schemeClr>
                </a:solidFill>
                <a:latin typeface="Gill Sans Nova" panose="020B0602020104020203" pitchFamily="34" charset="0"/>
              </a:rPr>
              <a:t>Membership Committee</a:t>
            </a:r>
          </a:p>
          <a:p>
            <a:r>
              <a:rPr lang="en-US" sz="1600" b="1" dirty="0">
                <a:solidFill>
                  <a:schemeClr val="accent1">
                    <a:lumMod val="50000"/>
                  </a:schemeClr>
                </a:solidFill>
                <a:latin typeface="Gill Sans Nova" panose="020B0602020104020203" pitchFamily="34" charset="0"/>
              </a:rPr>
              <a:t>Joanne Dow </a:t>
            </a:r>
            <a:r>
              <a:rPr lang="en-US" sz="1600" dirty="0">
                <a:solidFill>
                  <a:schemeClr val="accent1">
                    <a:lumMod val="50000"/>
                  </a:schemeClr>
                </a:solidFill>
                <a:latin typeface="Gill Sans Nova" panose="020B0602020104020203" pitchFamily="34" charset="0"/>
              </a:rPr>
              <a:t>– IPAC Chapter Council Representative – Central West Region</a:t>
            </a:r>
            <a:endParaRPr lang="en-CA" sz="2200" dirty="0">
              <a:solidFill>
                <a:schemeClr val="accent1">
                  <a:lumMod val="50000"/>
                </a:schemeClr>
              </a:solidFill>
              <a:latin typeface="Gill Sans Nova" panose="020B0602020104020203" pitchFamily="34" charset="0"/>
            </a:endParaRPr>
          </a:p>
        </p:txBody>
      </p:sp>
    </p:spTree>
    <p:extLst>
      <p:ext uri="{BB962C8B-B14F-4D97-AF65-F5344CB8AC3E}">
        <p14:creationId xmlns:p14="http://schemas.microsoft.com/office/powerpoint/2010/main" val="254319050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HO Event Materials" ma:contentTypeID="0x010100B4D3351F2F802A468A45FB1066A140FC003DD01BABEA4E4245AC7C23FC5836E499" ma:contentTypeVersion="11" ma:contentTypeDescription="" ma:contentTypeScope="" ma:versionID="e38ca2e0637b71079340ef7dd9209d83">
  <xsd:schema xmlns:xsd="http://www.w3.org/2001/XMLSchema" xmlns:xs="http://www.w3.org/2001/XMLSchema" xmlns:p="http://schemas.microsoft.com/office/2006/metadata/properties" xmlns:ns2="ddd86614-e075-45fd-ad75-7be4b83b486d" targetNamespace="http://schemas.microsoft.com/office/2006/metadata/properties" ma:root="true" ma:fieldsID="42fc4e49ac157542b6f2bf4730b02372" ns2:_="">
    <xsd:import namespace="ddd86614-e075-45fd-ad75-7be4b83b486d"/>
    <xsd:element name="properties">
      <xsd:complexType>
        <xsd:sequence>
          <xsd:element name="documentManagement">
            <xsd:complexType>
              <xsd:all>
                <xsd:element ref="ns2:Event_x0020_Date" minOccurs="0"/>
                <xsd:element ref="ns2:PHOEventMaterialsTaxHTField0" minOccurs="0"/>
                <xsd:element ref="ns2:TaxCatchAll" minOccurs="0"/>
                <xsd:element ref="ns2:TaxCatchAllLabel"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d86614-e075-45fd-ad75-7be4b83b486d" elementFormDefault="qualified">
    <xsd:import namespace="http://schemas.microsoft.com/office/2006/documentManagement/types"/>
    <xsd:import namespace="http://schemas.microsoft.com/office/infopath/2007/PartnerControls"/>
    <xsd:element name="Event_x0020_Date" ma:index="8" nillable="true" ma:displayName="Event Date" ma:default="[today]" ma:description="" ma:format="DateOnly" ma:internalName="Event_x0020_Date">
      <xsd:simpleType>
        <xsd:restriction base="dms:DateTime"/>
      </xsd:simpleType>
    </xsd:element>
    <xsd:element name="PHOEventMaterialsTaxHTField0" ma:index="9" nillable="true" ma:taxonomy="true" ma:internalName="PHOEventMaterialsTaxHTField0" ma:taxonomyFieldName="PHOEventMaterials" ma:displayName="PHO Event Materials" ma:default="" ma:fieldId="{4e1daae6-f375-4e59-a734-66a5fc895700}" ma:sspId="49902157-4f79-49bc-a821-2837ff72634b" ma:termSetId="f19c84ff-f96d-4fa6-924a-a6ddc08eb764" ma:anchorId="00000000-0000-0000-0000-000000000000" ma:open="true" ma:isKeyword="false">
      <xsd:complexType>
        <xsd:sequence>
          <xsd:element ref="pc:Terms" minOccurs="0" maxOccurs="1"/>
        </xsd:sequence>
      </xsd:complexType>
    </xsd:element>
    <xsd:element name="TaxCatchAll" ma:index="10" nillable="true" ma:displayName="Taxonomy Catch All Column" ma:hidden="true" ma:list="{f78954d5-acc0-4ffb-98ec-a1572a064751}" ma:internalName="TaxCatchAll" ma:showField="CatchAllData" ma:web="ddd86614-e075-45fd-ad75-7be4b83b486d">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f78954d5-acc0-4ffb-98ec-a1572a064751}" ma:internalName="TaxCatchAllLabel" ma:readOnly="true" ma:showField="CatchAllDataLabel" ma:web="ddd86614-e075-45fd-ad75-7be4b83b486d">
      <xsd:complexType>
        <xsd:complexContent>
          <xsd:extension base="dms:MultiChoiceLookup">
            <xsd:sequence>
              <xsd:element name="Value" type="dms:Lookup" maxOccurs="unbounded" minOccurs="0" nillable="true"/>
            </xsd:sequence>
          </xsd:extension>
        </xsd:complexContent>
      </xsd:complexType>
    </xsd:element>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ddd86614-e075-45fd-ad75-7be4b83b486d"/>
    <_dlc_DocId xmlns="ddd86614-e075-45fd-ad75-7be4b83b486d">E7YEJEDTSY7N-2911-745</_dlc_DocId>
    <_dlc_DocIdUrl xmlns="ddd86614-e075-45fd-ad75-7be4b83b486d">
      <Url>https://goto.oahpp.ca/areas/ipac/IPAC-W/_layouts/DocIdRedir.aspx?ID=E7YEJEDTSY7N-2911-745</Url>
      <Description>E7YEJEDTSY7N-2911-745</Description>
    </_dlc_DocIdUrl>
    <PHOEventMaterialsTaxHTField0 xmlns="ddd86614-e075-45fd-ad75-7be4b83b486d">
      <Terms xmlns="http://schemas.microsoft.com/office/infopath/2007/PartnerControls"/>
    </PHOEventMaterialsTaxHTField0>
    <Event_x0020_Date xmlns="ddd86614-e075-45fd-ad75-7be4b83b486d">2019-03-29T13:36:26+00:00</Event_x0020_Date>
  </documentManagement>
</p:properties>
</file>

<file path=customXml/itemProps1.xml><?xml version="1.0" encoding="utf-8"?>
<ds:datastoreItem xmlns:ds="http://schemas.openxmlformats.org/officeDocument/2006/customXml" ds:itemID="{46EAFD2B-DAAD-47A3-98A1-624D0F62FE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d86614-e075-45fd-ad75-7be4b83b48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1979A7-E8C8-4902-A166-C8339781306D}">
  <ds:schemaRefs>
    <ds:schemaRef ds:uri="http://schemas.microsoft.com/sharepoint/events"/>
  </ds:schemaRefs>
</ds:datastoreItem>
</file>

<file path=customXml/itemProps3.xml><?xml version="1.0" encoding="utf-8"?>
<ds:datastoreItem xmlns:ds="http://schemas.openxmlformats.org/officeDocument/2006/customXml" ds:itemID="{6C038EDA-FD1A-4E0D-9AF1-1D5A6271F78C}">
  <ds:schemaRefs>
    <ds:schemaRef ds:uri="http://schemas.microsoft.com/sharepoint/v3/contenttype/forms"/>
  </ds:schemaRefs>
</ds:datastoreItem>
</file>

<file path=customXml/itemProps4.xml><?xml version="1.0" encoding="utf-8"?>
<ds:datastoreItem xmlns:ds="http://schemas.openxmlformats.org/officeDocument/2006/customXml" ds:itemID="{D9EFB7F2-3DA7-419D-AFAB-285C880A5AA8}">
  <ds:schemaRefs>
    <ds:schemaRef ds:uri="ddd86614-e075-45fd-ad75-7be4b83b486d"/>
    <ds:schemaRef ds:uri="http://schemas.microsoft.com/office/2006/documentManagement/types"/>
    <ds:schemaRef ds:uri="http://www.w3.org/XML/1998/namespace"/>
    <ds:schemaRef ds:uri="http://purl.org/dc/elements/1.1/"/>
    <ds:schemaRef ds:uri="http://schemas.openxmlformats.org/package/2006/metadata/core-properties"/>
    <ds:schemaRef ds:uri="http://purl.org/dc/dcmitype/"/>
    <ds:schemaRef ds:uri="http://schemas.microsoft.com/office/2006/metadata/properti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Facet</Template>
  <TotalTime>171</TotalTime>
  <Words>985</Words>
  <Application>Microsoft Office PowerPoint</Application>
  <PresentationFormat>Custom</PresentationFormat>
  <Paragraphs>134</Paragraphs>
  <Slides>19</Slides>
  <Notes>18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Facet</vt:lpstr>
      <vt:lpstr>Infection Prevention and Control- Southwestern Ontario (IPAC-SWO)  Submission for  3M Chapter Achievement Award 2020</vt:lpstr>
      <vt:lpstr>IPAC Southwestern Ontario: Looking Back – Looking Forward </vt:lpstr>
      <vt:lpstr>IPAC SWO Purpose:</vt:lpstr>
      <vt:lpstr>Objectives of IPAC SWO Chapter</vt:lpstr>
      <vt:lpstr>The Region of IPAC SWO</vt:lpstr>
      <vt:lpstr>IPAC SWO  - 39 and holding! Where we came from?</vt:lpstr>
      <vt:lpstr>Scope of IPAC SWO Membership</vt:lpstr>
      <vt:lpstr>2020 IPAC SWO Executive</vt:lpstr>
      <vt:lpstr>IPAC SWO Membership Representation in IPAC Canada Committees and Interest Groups</vt:lpstr>
      <vt:lpstr>IPAC SWO Shines on Social Media</vt:lpstr>
      <vt:lpstr>Expanding the Use of Technology</vt:lpstr>
      <vt:lpstr>2020 Chapter Education Committee</vt:lpstr>
      <vt:lpstr>2020 Chapter Meeting and Education Days</vt:lpstr>
      <vt:lpstr>2020 Education Webinars</vt:lpstr>
      <vt:lpstr>Supporting Our Members:  Certification - CIC Prep Series</vt:lpstr>
      <vt:lpstr>IPAC SWO Gives Back</vt:lpstr>
      <vt:lpstr>IPAC SWO Planning Ahead!</vt:lpstr>
      <vt:lpstr> </vt:lpstr>
      <vt:lpstr>Through the most challenging of times, IPAC SWO continues to celebrate the individuals who comprise the membership of this chapter and their facilities who continue to support their participation in the work of the chapter!   We thank them for their time, energy and dedication to the on-going success and vitality of IPAC SWO and acknowledge the challenges that they faced and over came in 2020!</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Infection Prevention and Control- Southwestern Ontario (IPAC-SWO) Submission for  3M Chapter Achievement Award 2021</dc:title>
  <dc:creator>Francine Paquette</dc:creator>
  <cp:lastModifiedBy>Windows User</cp:lastModifiedBy>
  <cp:revision>14</cp:revision>
  <dcterms:created xsi:type="dcterms:W3CDTF">2021-02-03T18:00:41Z</dcterms:created>
  <dcterms:modified xsi:type="dcterms:W3CDTF">2021-03-01T15:24:27Z</dcterms:modified>
</cp:coreProperties>
</file>