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70" r:id="rId5"/>
    <p:sldId id="261" r:id="rId6"/>
    <p:sldId id="262" r:id="rId7"/>
    <p:sldId id="263" r:id="rId8"/>
    <p:sldId id="264" r:id="rId9"/>
    <p:sldId id="265" r:id="rId10"/>
    <p:sldId id="266" r:id="rId11"/>
    <p:sldId id="267" r:id="rId12"/>
    <p:sldId id="268" r:id="rId13"/>
    <p:sldId id="26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30" autoAdjust="0"/>
  </p:normalViewPr>
  <p:slideViewPr>
    <p:cSldViewPr>
      <p:cViewPr>
        <p:scale>
          <a:sx n="103" d="100"/>
          <a:sy n="103" d="100"/>
        </p:scale>
        <p:origin x="-1854" y="6"/>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024"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776B2F-7D3B-4F5F-8910-F4F459B5AEC3}" type="datetimeFigureOut">
              <a:rPr lang="en-CA" smtClean="0"/>
              <a:t>2020-09-28</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A9F258-1072-424A-9B36-F439E533AAD7}" type="slidenum">
              <a:rPr lang="en-CA" smtClean="0"/>
              <a:t>‹#›</a:t>
            </a:fld>
            <a:endParaRPr lang="en-CA" dirty="0"/>
          </a:p>
        </p:txBody>
      </p:sp>
    </p:spTree>
    <p:extLst>
      <p:ext uri="{BB962C8B-B14F-4D97-AF65-F5344CB8AC3E}">
        <p14:creationId xmlns:p14="http://schemas.microsoft.com/office/powerpoint/2010/main" val="411799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LTC Surveillance Toolkit Training Slides </a:t>
            </a:r>
          </a:p>
          <a:p>
            <a:endParaRPr lang="en-CA" dirty="0" smtClean="0"/>
          </a:p>
          <a:p>
            <a:r>
              <a:rPr lang="en-CA" dirty="0" smtClean="0"/>
              <a:t>This purpose of this slide deck is to in</a:t>
            </a:r>
            <a:r>
              <a:rPr lang="en-CA" baseline="0" dirty="0" smtClean="0"/>
              <a:t>troduce frontline staff to surveillance, what is and why it is important in the LTC setting, and their role in the facility’s surveillance program.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a:t>
            </a:fld>
            <a:endParaRPr lang="en-US" dirty="0"/>
          </a:p>
        </p:txBody>
      </p:sp>
    </p:spTree>
    <p:extLst>
      <p:ext uri="{BB962C8B-B14F-4D97-AF65-F5344CB8AC3E}">
        <p14:creationId xmlns:p14="http://schemas.microsoft.com/office/powerpoint/2010/main" val="295136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is an example of how you would</a:t>
            </a:r>
            <a:r>
              <a:rPr lang="en-CA" baseline="0" dirty="0" smtClean="0"/>
              <a:t> fill out this form and this can be hand written in as you will have paper copies of this form on the units.  Enter the day the signs or symptoms of infection started.  The resident name and numerical fever temperature should be entered onto the form.  Any signs or symptoms of infection the residents begins to experience can be indicated with an X.  The same line can be used if the resident develops new signs/symptoms related to the same infection over time.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10</a:t>
            </a:fld>
            <a:endParaRPr lang="en-US" dirty="0"/>
          </a:p>
        </p:txBody>
      </p:sp>
    </p:spTree>
    <p:extLst>
      <p:ext uri="{BB962C8B-B14F-4D97-AF65-F5344CB8AC3E}">
        <p14:creationId xmlns:p14="http://schemas.microsoft.com/office/powerpoint/2010/main" val="324206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One of the reasons</a:t>
            </a:r>
            <a:r>
              <a:rPr lang="en-CA" baseline="0" dirty="0" smtClean="0"/>
              <a:t> why it’s so important to make sure all of the symptoms are documented accurately and completely, is because once a resident has been identified as having a potential infection, they will be assessed to determine whether or not they meet the case definitions for that particular type of infection.  A resident may have one or two signs of an infection but may not actually meet the case definition and therefore wouldn’t be counted in the total counts of infection.  The case definitions are quite detailed so it’s important to be as accurate as possible.  One example of the level of detail that is required is with respect to fever. Just indicating a resident is febrile isn’t sufficient rather the actual temperature is required because there is a specific definition of fever as shown in this slide.  Greater than 37.8 may be a fever OR repeated oral temperatures greater than 37.2 or rectal temperatures greater than 37.5 degrees Celsius.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11</a:t>
            </a:fld>
            <a:endParaRPr lang="en-US" dirty="0"/>
          </a:p>
        </p:txBody>
      </p:sp>
    </p:spTree>
    <p:extLst>
      <p:ext uri="{BB962C8B-B14F-4D97-AF65-F5344CB8AC3E}">
        <p14:creationId xmlns:p14="http://schemas.microsoft.com/office/powerpoint/2010/main" val="126992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Just to give you an example of what</a:t>
            </a:r>
            <a:r>
              <a:rPr lang="en-CA" baseline="0" dirty="0" smtClean="0"/>
              <a:t> the case definitions looks like, this is the case definition for urinary tract infection.  There are 2 different definitions depending on whether or not the resident has an indwelling catheter.  You can see that quite a few signs and symptoms PLUS laboratory results go into determining whether or not the resident has a UTI.  You will also notice that prescription of antibiotics is not a part of this definition so you might see doctors prescribing antibiotics for cases that don’t meet the case definition.  These definitions are applied by the ICPs, it isn’t something you have to worry about doing but we just wanted to illustrate why it’s so important to be accurate with your observations of signs and symptoms of infections.</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12</a:t>
            </a:fld>
            <a:endParaRPr lang="en-US" dirty="0"/>
          </a:p>
        </p:txBody>
      </p:sp>
    </p:spTree>
    <p:extLst>
      <p:ext uri="{BB962C8B-B14F-4D97-AF65-F5344CB8AC3E}">
        <p14:creationId xmlns:p14="http://schemas.microsoft.com/office/powerpoint/2010/main" val="172881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process of surveillance basically just involves you monitoring your residents for signs and symptoms of infection on every shift and making sure you complete the daily surveillance form.  Once you have done that, the ICP will take the form, review for completeness and then will perform the rest of the surveillance.  All of the data plus information taken from the progress notes, laboratory results and diagnostic imaging results will get entered into another form, the surveillance reporting form.  The ICP will also apply case definitions to confirm that what is being counted as a case in the reporting form, does actually meet the case definition.  Once all of the information has been entered, rates will be calculated for the month and compared to the rates of other months.  Graphs will be created to be able to visualize the data and to share it.</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13</a:t>
            </a:fld>
            <a:endParaRPr lang="en-US" dirty="0"/>
          </a:p>
        </p:txBody>
      </p:sp>
    </p:spTree>
    <p:extLst>
      <p:ext uri="{BB962C8B-B14F-4D97-AF65-F5344CB8AC3E}">
        <p14:creationId xmlns:p14="http://schemas.microsoft.com/office/powerpoint/2010/main" val="192249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objective</a:t>
            </a:r>
            <a:r>
              <a:rPr lang="en-CA" baseline="0" dirty="0" smtClean="0"/>
              <a:t>s of this presentation include developing a basic understanding of what surveillance is, why we do it and why it’s important.  We will also review what the expectations of you are and we can discuss how this process is different from the process you are used to.  It’s important to remember that we have always done surveillance in some form, this is just a slightly different and more standardized approach.  We will also review the daily surveillance form, and what happens once that form is completed and collected.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2</a:t>
            </a:fld>
            <a:endParaRPr lang="en-US" dirty="0"/>
          </a:p>
        </p:txBody>
      </p:sp>
    </p:spTree>
    <p:extLst>
      <p:ext uri="{BB962C8B-B14F-4D97-AF65-F5344CB8AC3E}">
        <p14:creationId xmlns:p14="http://schemas.microsoft.com/office/powerpoint/2010/main" val="216021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is Surveillance?  Surveillance is the ongoing collection, collation and analysis of data.  It’s important</a:t>
            </a:r>
            <a:r>
              <a:rPr lang="en-CA" baseline="0" dirty="0" smtClean="0"/>
              <a:t> that the data be used for a purpose and should be shared, in a timely manner, with people who can take action and do something with the information.  For example, if a home were to see a sudden increase in one type of infection, the information should be shared with people who can start to investigate the cause and develop a plan to reduce the number of cases.  </a:t>
            </a:r>
          </a:p>
          <a:p>
            <a:endParaRPr lang="en-CA" baseline="0" dirty="0" smtClean="0"/>
          </a:p>
          <a:p>
            <a:r>
              <a:rPr lang="en-CA" baseline="0" dirty="0" smtClean="0"/>
              <a:t>One of the reasons we do infectious disease surveillance is because it can reduce the number of infections in our residents.  We can identify trends of infections quickly and if we see an increase, we can put in interventions that can reduce or stop transmission.  This can prevent health care-associated infections and even prevent outbreaks.  Surveillance also increases the awareness of the signs and symptoms of infections in general.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3</a:t>
            </a:fld>
            <a:endParaRPr lang="en-US" dirty="0"/>
          </a:p>
        </p:txBody>
      </p:sp>
    </p:spTree>
    <p:extLst>
      <p:ext uri="{BB962C8B-B14F-4D97-AF65-F5344CB8AC3E}">
        <p14:creationId xmlns:p14="http://schemas.microsoft.com/office/powerpoint/2010/main" val="105346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dirty="0" smtClean="0"/>
              <a:t>If anyone is ever interested in reading more</a:t>
            </a:r>
            <a:r>
              <a:rPr lang="en-CA" baseline="0" dirty="0" smtClean="0"/>
              <a:t> about surveillance, this document was created by the Provincial Infectious Disease Advisory Committee in Ontario and is a great resource to learn the basics of surveillance – how it’s done and why it’s important.  It’s available on the Public Health Ontario website.    </a:t>
            </a:r>
          </a:p>
          <a:p>
            <a:pPr eaLnBrk="1" hangingPunct="1"/>
            <a:endParaRPr lang="en-US" baseline="0" dirty="0" smtClean="0"/>
          </a:p>
          <a:p>
            <a:pPr eaLnBrk="1" hangingPunct="1"/>
            <a:endParaRPr lang="en-US" baseline="0" dirty="0" smtClean="0"/>
          </a:p>
          <a:p>
            <a:pPr eaLnBrk="1" hangingPunct="1"/>
            <a:r>
              <a:rPr lang="en-CA" dirty="0" smtClean="0"/>
              <a:t>https://www.publichealthontario.ca/-/media/documents/bp-hai-surveillance.pdf?la=en</a:t>
            </a:r>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4</a:t>
            </a:fld>
            <a:endParaRPr lang="en-US" dirty="0"/>
          </a:p>
        </p:txBody>
      </p:sp>
    </p:spTree>
    <p:extLst>
      <p:ext uri="{BB962C8B-B14F-4D97-AF65-F5344CB8AC3E}">
        <p14:creationId xmlns:p14="http://schemas.microsoft.com/office/powerpoint/2010/main" val="280587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Surveillance</a:t>
            </a:r>
            <a:r>
              <a:rPr lang="en-CA" baseline="0" dirty="0" smtClean="0"/>
              <a:t> is important in all health care settings but why specifically is it so important in long-term care settings?  We know health care-associated infections are common in LTC with 3-7 cases of health care associated infections occurring per 1000 resident days.  As everyone knows, outbreaks can be difficult to contain, they put the residents at risk, are a lot of work and result in a significant cost to the organization.  It is estimated that up to 70% of health care associated infections are actually preventable with surveillance and strong infection control practices.  </a:t>
            </a:r>
          </a:p>
          <a:p>
            <a:endParaRPr lang="en-CA" baseline="0" dirty="0" smtClean="0"/>
          </a:p>
          <a:p>
            <a:r>
              <a:rPr lang="en-CA" baseline="0" dirty="0" smtClean="0"/>
              <a:t>The population of Ontario requiring LTC is increasing as time goes on and this population is also at a greater risk of infections and a greater risk of serious outcomes when infections occur.  LTC residents often have underlying health conditions and receive more medical care making them at an increased risk of infections.  Health care-associated infections are also the most common cause of transfers to hospitals.  Performing consistent and accurate surveillance in long-term care home settings is critically important for a variety of reason.  </a:t>
            </a:r>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5</a:t>
            </a:fld>
            <a:endParaRPr lang="en-US" dirty="0"/>
          </a:p>
        </p:txBody>
      </p:sp>
    </p:spTree>
    <p:extLst>
      <p:ext uri="{BB962C8B-B14F-4D97-AF65-F5344CB8AC3E}">
        <p14:creationId xmlns:p14="http://schemas.microsoft.com/office/powerpoint/2010/main" val="80436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toolkit, consisting of various forms and worksheets to perform surveillance, was created in a collaborative effort between Public Health Ontario (PHO) infection prevention and control specialists along with Schlegel Villages long-term care homes in Ontario.   The toolkit was trialed in Schlegel Villages homes and after a year an evaluation was conducted and improvements to the form were made.</a:t>
            </a:r>
            <a:endParaRPr lang="en-CA" dirty="0" smtClean="0"/>
          </a:p>
          <a:p>
            <a:endParaRPr lang="en-CA" dirty="0" smtClean="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6</a:t>
            </a:fld>
            <a:endParaRPr lang="en-US" dirty="0"/>
          </a:p>
        </p:txBody>
      </p:sp>
    </p:spTree>
    <p:extLst>
      <p:ext uri="{BB962C8B-B14F-4D97-AF65-F5344CB8AC3E}">
        <p14:creationId xmlns:p14="http://schemas.microsoft.com/office/powerpoint/2010/main" val="3178761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exactly does all of this mean for you?  A new data collection tool,</a:t>
            </a:r>
            <a:r>
              <a:rPr lang="en-CA" baseline="0" dirty="0" smtClean="0"/>
              <a:t> the daily surveillance form, will be introduced. You must make sure that all signs and symptoms of infections are being captured on every shift.  You must initial in the appropriate box to confirm that you did monitor the residents and completed the form.  You definitely want to make sure you are completing your progress notes as well.  The daily surveillance form does not take the place of progress notes in the resident’s chart.   The ICP will regularly review the daily surveillance form, collect the form at the end of the month and then proceed with entering the data into a different form that will be used for analysis, creating graphs and looking at trends over time.</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7</a:t>
            </a:fld>
            <a:endParaRPr lang="en-US" dirty="0"/>
          </a:p>
        </p:txBody>
      </p:sp>
    </p:spTree>
    <p:extLst>
      <p:ext uri="{BB962C8B-B14F-4D97-AF65-F5344CB8AC3E}">
        <p14:creationId xmlns:p14="http://schemas.microsoft.com/office/powerpoint/2010/main" val="1722365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a:t>
            </a:r>
            <a:r>
              <a:rPr lang="en-CA" baseline="0" dirty="0" smtClean="0"/>
              <a:t> the daily surveillance form.  You want to make sure you are checking off all of the signs and symptoms as accurately as possible.  Common signs and symptoms of infections are listed and are grouped by infection type.  There may be additional signs/symptoms of infection noted in your residents and these can be added to the ‘other’ column.  More detailed charting must be entered into the progress notes.  This form is not intended to replace the progress notes but instead be used as a communication tool so nursing staff are aware of which residents are under observations for infections from shift to shift and as a way to communicate with the infection control professional about which residents need to be reviewed to identify cases of infections.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8</a:t>
            </a:fld>
            <a:endParaRPr lang="en-US" dirty="0"/>
          </a:p>
        </p:txBody>
      </p:sp>
    </p:spTree>
    <p:extLst>
      <p:ext uri="{BB962C8B-B14F-4D97-AF65-F5344CB8AC3E}">
        <p14:creationId xmlns:p14="http://schemas.microsoft.com/office/powerpoint/2010/main" val="263424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just a closer look at the top</a:t>
            </a:r>
            <a:r>
              <a:rPr lang="en-CA" baseline="0" dirty="0" smtClean="0"/>
              <a:t> of the daily surveillance form.  Here is where the unit and month will be written on to the form.  A new daily surveillance form should be used at the beginning of each month and when all the lines of this form are used.  The form needs to be initialed on every shift to indicate the information on the form has been reviewed and is accurate.  Again, this isn’t intended to replace progress notes.  Progress notes still need to be made.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9</a:t>
            </a:fld>
            <a:endParaRPr lang="en-US" dirty="0"/>
          </a:p>
        </p:txBody>
      </p:sp>
    </p:spTree>
    <p:extLst>
      <p:ext uri="{BB962C8B-B14F-4D97-AF65-F5344CB8AC3E}">
        <p14:creationId xmlns:p14="http://schemas.microsoft.com/office/powerpoint/2010/main" val="2869811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lvl1pPr>
          </a:lstStyle>
          <a:p>
            <a:r>
              <a:rPr lang="en-US" dirty="0" smtClean="0"/>
              <a:t>Title to go here</a:t>
            </a:r>
            <a:endParaRPr lang="en-US" dirty="0"/>
          </a:p>
        </p:txBody>
      </p:sp>
      <p:sp>
        <p:nvSpPr>
          <p:cNvPr id="3" name="Subtitle 2"/>
          <p:cNvSpPr>
            <a:spLocks noGrp="1"/>
          </p:cNvSpPr>
          <p:nvPr>
            <p:ph type="subTitle" idx="1" hasCustomPrompt="1"/>
          </p:nvPr>
        </p:nvSpPr>
        <p:spPr>
          <a:xfrm>
            <a:off x="1371600" y="3810000"/>
            <a:ext cx="6400800" cy="1158816"/>
          </a:xfrm>
        </p:spPr>
        <p:txBody>
          <a:bodyPr/>
          <a:lstStyle>
            <a:lvl1pPr marL="0" indent="0" algn="ctr">
              <a:buNone/>
              <a:defRPr>
                <a:solidFill>
                  <a:schemeClr val="tx2">
                    <a:lumMod val="75000"/>
                  </a:schemeClr>
                </a:solidFill>
                <a:latin typeface="Roboto Condensed" panose="02000000000000000000" pitchFamily="2" charset="0"/>
                <a:ea typeface="Roboto Condensed"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endParaRPr lang="en-US" dirty="0"/>
          </a:p>
        </p:txBody>
      </p:sp>
      <p:sp>
        <p:nvSpPr>
          <p:cNvPr id="4" name="Date Placeholder 3"/>
          <p:cNvSpPr>
            <a:spLocks noGrp="1"/>
          </p:cNvSpPr>
          <p:nvPr>
            <p:ph type="dt" sz="half" idx="10"/>
          </p:nvPr>
        </p:nvSpPr>
        <p:spPr/>
        <p:txBody>
          <a:bodyPr/>
          <a:lstStyle/>
          <a:p>
            <a:fld id="{A1FCD981-AABD-4B79-97D2-1A9AB7A5E6D3}" type="datetime1">
              <a:rPr lang="en-US" smtClean="0"/>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5A0A3-F294-4BBC-B0D1-3AD723CEFFF5}"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5961" y="5257800"/>
            <a:ext cx="1640839" cy="14478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9446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72881" y="5193634"/>
            <a:ext cx="1786998" cy="1576132"/>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7872" y="5257970"/>
            <a:ext cx="2242928" cy="1469118"/>
          </a:xfrm>
          <a:prstGeom prst="rect">
            <a:avLst/>
          </a:prstGeom>
        </p:spPr>
      </p:pic>
    </p:spTree>
    <p:extLst>
      <p:ext uri="{BB962C8B-B14F-4D97-AF65-F5344CB8AC3E}">
        <p14:creationId xmlns:p14="http://schemas.microsoft.com/office/powerpoint/2010/main" val="1396059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F3EF7-9400-4F7A-B000-A1FB77482FB7}" type="datetime1">
              <a:rPr lang="en-US" smtClean="0"/>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5A0A3-F294-4BBC-B0D1-3AD723CEFFF5}"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928"/>
            <a:ext cx="9144000" cy="1430528"/>
          </a:xfrm>
          <a:prstGeom prst="rect">
            <a:avLst/>
          </a:prstGeom>
        </p:spPr>
      </p:pic>
    </p:spTree>
    <p:extLst>
      <p:ext uri="{BB962C8B-B14F-4D97-AF65-F5344CB8AC3E}">
        <p14:creationId xmlns:p14="http://schemas.microsoft.com/office/powerpoint/2010/main" val="409348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7A66E-A3AE-49FF-9514-0D9CE8EB1128}" type="datetime1">
              <a:rPr lang="en-US" smtClean="0"/>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5A0A3-F294-4BBC-B0D1-3AD723CEFFF5}"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928"/>
            <a:ext cx="9144000" cy="1430528"/>
          </a:xfrm>
          <a:prstGeom prst="rect">
            <a:avLst/>
          </a:prstGeom>
        </p:spPr>
      </p:pic>
    </p:spTree>
    <p:extLst>
      <p:ext uri="{BB962C8B-B14F-4D97-AF65-F5344CB8AC3E}">
        <p14:creationId xmlns:p14="http://schemas.microsoft.com/office/powerpoint/2010/main" val="36829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951706"/>
          </a:xfrm>
          <a:prstGeom prst="rect">
            <a:avLst/>
          </a:prstGeom>
        </p:spPr>
      </p:pic>
      <p:sp>
        <p:nvSpPr>
          <p:cNvPr id="3" name="Content Placeholder 2"/>
          <p:cNvSpPr>
            <a:spLocks noGrp="1"/>
          </p:cNvSpPr>
          <p:nvPr>
            <p:ph idx="1"/>
          </p:nvPr>
        </p:nvSpPr>
        <p:spPr>
          <a:xfrm>
            <a:off x="457200" y="1447800"/>
            <a:ext cx="8229600" cy="4678363"/>
          </a:xfrm>
        </p:spPr>
        <p:txBody>
          <a:bodyPr/>
          <a:lstStyle>
            <a:lvl1pPr>
              <a:defRPr sz="28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C7ABB3D-74A2-448C-90BA-93B0859D475D}" type="datetime1">
              <a:rPr lang="en-US" smtClean="0"/>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5A0A3-F294-4BBC-B0D1-3AD723CEFFF5}" type="slidenum">
              <a:rPr lang="en-US" smtClean="0"/>
              <a:t>‹#›</a:t>
            </a:fld>
            <a:endParaRPr lang="en-US" dirty="0"/>
          </a:p>
        </p:txBody>
      </p:sp>
      <p:sp>
        <p:nvSpPr>
          <p:cNvPr id="2" name="Title 1"/>
          <p:cNvSpPr>
            <a:spLocks noGrp="1"/>
          </p:cNvSpPr>
          <p:nvPr>
            <p:ph type="title"/>
          </p:nvPr>
        </p:nvSpPr>
        <p:spPr>
          <a:xfrm>
            <a:off x="380999" y="94855"/>
            <a:ext cx="8229600" cy="762000"/>
          </a:xfrm>
        </p:spPr>
        <p:txBody>
          <a:bodyPr/>
          <a:lstStyle/>
          <a:p>
            <a:r>
              <a:rPr lang="en-US" dirty="0" smtClean="0"/>
              <a:t>Click to edit Master 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182678"/>
            <a:ext cx="981808" cy="6430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31160" y="6120301"/>
            <a:ext cx="758879" cy="669331"/>
          </a:xfrm>
          <a:prstGeom prst="rect">
            <a:avLst/>
          </a:prstGeom>
        </p:spPr>
      </p:pic>
    </p:spTree>
    <p:extLst>
      <p:ext uri="{BB962C8B-B14F-4D97-AF65-F5344CB8AC3E}">
        <p14:creationId xmlns:p14="http://schemas.microsoft.com/office/powerpoint/2010/main" val="2431927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AEFF1-6946-4580-9E7F-20CA7CA70ED6}" type="datetime1">
              <a:rPr lang="en-US" smtClean="0"/>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5A0A3-F294-4BBC-B0D1-3AD723CEFFF5}" type="slidenum">
              <a:rPr lang="en-US" smtClean="0"/>
              <a:t>‹#›</a:t>
            </a:fld>
            <a:endParaRPr lang="en-US" dirty="0"/>
          </a:p>
        </p:txBody>
      </p:sp>
    </p:spTree>
    <p:extLst>
      <p:ext uri="{BB962C8B-B14F-4D97-AF65-F5344CB8AC3E}">
        <p14:creationId xmlns:p14="http://schemas.microsoft.com/office/powerpoint/2010/main" val="8574947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D8CB7D1-B0F4-4549-972E-518D77A44211}" type="datetime1">
              <a:rPr lang="en-US" smtClean="0"/>
              <a:t>9/28/2020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45A0A3-F294-4BBC-B0D1-3AD723CEFFF5}" type="slidenum">
              <a:rPr lang="en-US" smtClean="0"/>
              <a:t>‹#›</a:t>
            </a:fld>
            <a:endParaRPr lang="en-US" dirty="0"/>
          </a:p>
        </p:txBody>
      </p:sp>
      <p:sp>
        <p:nvSpPr>
          <p:cNvPr id="2" name="Title 1"/>
          <p:cNvSpPr>
            <a:spLocks noGrp="1"/>
          </p:cNvSpPr>
          <p:nvPr>
            <p:ph type="title"/>
          </p:nvPr>
        </p:nvSpPr>
        <p:spPr>
          <a:xfrm>
            <a:off x="457200" y="1447800"/>
            <a:ext cx="8229600" cy="8382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84118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40273D-3C6B-4B12-86DE-93AB828C22C3}" type="datetime1">
              <a:rPr lang="en-US" smtClean="0"/>
              <a:t>9/28/2020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45A0A3-F294-4BBC-B0D1-3AD723CEFFF5}" type="slidenum">
              <a:rPr lang="en-US" smtClean="0"/>
              <a:t>‹#›</a:t>
            </a:fld>
            <a:endParaRPr lang="en-US" dirty="0"/>
          </a:p>
        </p:txBody>
      </p:sp>
    </p:spTree>
    <p:extLst>
      <p:ext uri="{BB962C8B-B14F-4D97-AF65-F5344CB8AC3E}">
        <p14:creationId xmlns:p14="http://schemas.microsoft.com/office/powerpoint/2010/main" val="2371885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9A57DD-B816-40A6-B3C2-E924F727E98F}" type="datetime1">
              <a:rPr lang="en-US" smtClean="0"/>
              <a:t>9/28/2020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45A0A3-F294-4BBC-B0D1-3AD723CEFFF5}" type="slidenum">
              <a:rPr lang="en-US" smtClean="0"/>
              <a:t>‹#›</a:t>
            </a:fld>
            <a:endParaRPr lang="en-US" dirty="0"/>
          </a:p>
        </p:txBody>
      </p:sp>
    </p:spTree>
    <p:extLst>
      <p:ext uri="{BB962C8B-B14F-4D97-AF65-F5344CB8AC3E}">
        <p14:creationId xmlns:p14="http://schemas.microsoft.com/office/powerpoint/2010/main" val="36866864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12710-0150-4C69-9345-14FEC637BB64}" type="datetime1">
              <a:rPr lang="en-US" smtClean="0"/>
              <a:t>9/28/2020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45A0A3-F294-4BBC-B0D1-3AD723CEFFF5}"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928"/>
            <a:ext cx="9144000" cy="1430528"/>
          </a:xfrm>
          <a:prstGeom prst="rect">
            <a:avLst/>
          </a:prstGeom>
        </p:spPr>
      </p:pic>
    </p:spTree>
    <p:extLst>
      <p:ext uri="{BB962C8B-B14F-4D97-AF65-F5344CB8AC3E}">
        <p14:creationId xmlns:p14="http://schemas.microsoft.com/office/powerpoint/2010/main" val="39594185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928"/>
            <a:ext cx="9144000" cy="1430528"/>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236D3-64CE-4FC1-9A94-2B2A7137BC32}" type="datetime1">
              <a:rPr lang="en-US" smtClean="0"/>
              <a:t>9/28/2020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45A0A3-F294-4BBC-B0D1-3AD723CEFFF5}" type="slidenum">
              <a:rPr lang="en-US" smtClean="0"/>
              <a:t>‹#›</a:t>
            </a:fld>
            <a:endParaRPr lang="en-US" dirty="0"/>
          </a:p>
        </p:txBody>
      </p:sp>
    </p:spTree>
    <p:extLst>
      <p:ext uri="{BB962C8B-B14F-4D97-AF65-F5344CB8AC3E}">
        <p14:creationId xmlns:p14="http://schemas.microsoft.com/office/powerpoint/2010/main" val="27521474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00DE7-709E-4988-8E59-2392371BB3EC}" type="datetime1">
              <a:rPr lang="en-US" smtClean="0"/>
              <a:t>9/28/2020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45A0A3-F294-4BBC-B0D1-3AD723CEFFF5}"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918208"/>
          </a:xfrm>
          <a:prstGeom prst="rect">
            <a:avLst/>
          </a:prstGeom>
        </p:spPr>
      </p:pic>
    </p:spTree>
    <p:extLst>
      <p:ext uri="{BB962C8B-B14F-4D97-AF65-F5344CB8AC3E}">
        <p14:creationId xmlns:p14="http://schemas.microsoft.com/office/powerpoint/2010/main" val="41563148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5BC40-209F-4D96-9636-F1C93084BFEA}" type="datetime1">
              <a:rPr lang="en-US" smtClean="0"/>
              <a:t>9/28/2020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5A0A3-F294-4BBC-B0D1-3AD723CEFFF5}" type="slidenum">
              <a:rPr lang="en-US" smtClean="0"/>
              <a:t>‹#›</a:t>
            </a:fld>
            <a:endParaRPr lang="en-US" dirty="0"/>
          </a:p>
        </p:txBody>
      </p:sp>
    </p:spTree>
    <p:extLst>
      <p:ext uri="{BB962C8B-B14F-4D97-AF65-F5344CB8AC3E}">
        <p14:creationId xmlns:p14="http://schemas.microsoft.com/office/powerpoint/2010/main" val="251689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003D79"/>
          </a:solidFill>
          <a:latin typeface="NicolasCocTBla" panose="020E0302060705020202"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Condensed" panose="02000000000000000000" pitchFamily="2" charset="0"/>
          <a:ea typeface="Roboto Condensed"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ublichealthontario.ca/-/media/documents/bp-hai-surveillance.pdf?la=e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539552" y="1916832"/>
            <a:ext cx="8136904" cy="1752600"/>
          </a:xfrm>
        </p:spPr>
        <p:txBody>
          <a:bodyPr>
            <a:noAutofit/>
          </a:bodyPr>
          <a:lstStyle/>
          <a:p>
            <a:r>
              <a:rPr lang="en-CA" sz="4400" b="1" dirty="0" smtClean="0">
                <a:solidFill>
                  <a:schemeClr val="tx1"/>
                </a:solidFill>
              </a:rPr>
              <a:t>Surveillance of Infections in </a:t>
            </a:r>
          </a:p>
          <a:p>
            <a:r>
              <a:rPr lang="en-CA" sz="4400" b="1" dirty="0" smtClean="0">
                <a:solidFill>
                  <a:schemeClr val="tx1"/>
                </a:solidFill>
              </a:rPr>
              <a:t>Long-Term Care </a:t>
            </a:r>
            <a:endParaRPr lang="en-CA" sz="4400" b="1" dirty="0">
              <a:solidFill>
                <a:schemeClr val="tx1"/>
              </a:solidFill>
            </a:endParaRPr>
          </a:p>
        </p:txBody>
      </p:sp>
      <p:sp>
        <p:nvSpPr>
          <p:cNvPr id="13" name="Text Placeholder 12"/>
          <p:cNvSpPr>
            <a:spLocks noGrp="1"/>
          </p:cNvSpPr>
          <p:nvPr>
            <p:ph type="body" sz="quarter" idx="4294967295"/>
          </p:nvPr>
        </p:nvSpPr>
        <p:spPr>
          <a:xfrm>
            <a:off x="899592" y="4221088"/>
            <a:ext cx="7416824" cy="731912"/>
          </a:xfrm>
        </p:spPr>
        <p:txBody>
          <a:bodyPr>
            <a:noAutofit/>
          </a:bodyPr>
          <a:lstStyle/>
          <a:p>
            <a:pPr marL="0" indent="0" algn="ctr">
              <a:buNone/>
            </a:pPr>
            <a:r>
              <a:rPr lang="en-CA" sz="2800" dirty="0" smtClean="0"/>
              <a:t>Training Presentation</a:t>
            </a:r>
            <a:endParaRPr lang="en-CA" sz="2800" dirty="0"/>
          </a:p>
        </p:txBody>
      </p:sp>
    </p:spTree>
    <p:extLst>
      <p:ext uri="{BB962C8B-B14F-4D97-AF65-F5344CB8AC3E}">
        <p14:creationId xmlns:p14="http://schemas.microsoft.com/office/powerpoint/2010/main" val="161759164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1600" y="1828800"/>
            <a:ext cx="8001000" cy="2200275"/>
          </a:xfrm>
          <a:prstGeom prst="rect">
            <a:avLst/>
          </a:prstGeom>
        </p:spPr>
      </p:pic>
      <p:sp>
        <p:nvSpPr>
          <p:cNvPr id="2" name="Rectangle 1"/>
          <p:cNvSpPr/>
          <p:nvPr/>
        </p:nvSpPr>
        <p:spPr>
          <a:xfrm>
            <a:off x="471600" y="4495800"/>
            <a:ext cx="7848872" cy="1569660"/>
          </a:xfrm>
          <a:prstGeom prst="rect">
            <a:avLst/>
          </a:prstGeom>
        </p:spPr>
        <p:txBody>
          <a:bodyPr wrap="square">
            <a:spAutoFit/>
          </a:bodyPr>
          <a:lstStyle/>
          <a:p>
            <a:pPr marL="285750" indent="-285750">
              <a:buFont typeface="Arial" panose="020B0604020202020204" pitchFamily="34" charset="0"/>
              <a:buChar char="•"/>
            </a:pPr>
            <a:r>
              <a:rPr lang="en-CA" sz="2400" dirty="0"/>
              <a:t>Nurses enter date, resident name showing signs/ symptoms of infection and the room number</a:t>
            </a:r>
          </a:p>
          <a:p>
            <a:pPr marL="285750" indent="-285750">
              <a:buFont typeface="Arial" panose="020B0604020202020204" pitchFamily="34" charset="0"/>
              <a:buChar char="•"/>
            </a:pPr>
            <a:r>
              <a:rPr lang="en-US" sz="2400" dirty="0"/>
              <a:t>Body temperature is entered as a number (e.g. </a:t>
            </a:r>
            <a:r>
              <a:rPr lang="en-US" sz="2400" dirty="0" smtClean="0"/>
              <a:t>40.2</a:t>
            </a:r>
            <a:r>
              <a:rPr lang="en-CA" sz="2400" dirty="0" smtClean="0">
                <a:solidFill>
                  <a:srgbClr val="000000"/>
                </a:solidFill>
                <a:latin typeface="Arial" pitchFamily="34" charset="0"/>
                <a:ea typeface="Calibri"/>
                <a:cs typeface="Arial" pitchFamily="34" charset="0"/>
              </a:rPr>
              <a:t>°</a:t>
            </a:r>
            <a:r>
              <a:rPr lang="en-US" sz="2400" dirty="0"/>
              <a:t>C)</a:t>
            </a:r>
          </a:p>
          <a:p>
            <a:pPr marL="285750" indent="-285750">
              <a:buFont typeface="Arial" panose="020B0604020202020204" pitchFamily="34" charset="0"/>
              <a:buChar char="•"/>
            </a:pPr>
            <a:r>
              <a:rPr lang="en-US" sz="2400" dirty="0"/>
              <a:t>Indicate all signs/symptoms </a:t>
            </a:r>
            <a:r>
              <a:rPr lang="en-US" sz="2400" dirty="0" smtClean="0"/>
              <a:t>that the </a:t>
            </a:r>
            <a:r>
              <a:rPr lang="en-US" sz="2400" dirty="0"/>
              <a:t>resident develops</a:t>
            </a:r>
            <a:endParaRPr lang="en-CA" sz="2400" dirty="0"/>
          </a:p>
        </p:txBody>
      </p:sp>
      <p:sp>
        <p:nvSpPr>
          <p:cNvPr id="7" name="Title 1"/>
          <p:cNvSpPr>
            <a:spLocks noGrp="1"/>
          </p:cNvSpPr>
          <p:nvPr>
            <p:ph type="title"/>
          </p:nvPr>
        </p:nvSpPr>
        <p:spPr/>
        <p:txBody>
          <a:bodyPr/>
          <a:lstStyle/>
          <a:p>
            <a:r>
              <a:rPr lang="en-US" b="1" dirty="0" smtClean="0">
                <a:solidFill>
                  <a:schemeClr val="tx1"/>
                </a:solidFill>
                <a:latin typeface="Arial" panose="020B0604020202020204" pitchFamily="34" charset="0"/>
                <a:cs typeface="Arial" panose="020B0604020202020204" pitchFamily="34" charset="0"/>
              </a:rPr>
              <a:t>Daily Surveillance Form</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13063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1"/>
                </a:solidFill>
                <a:latin typeface="Arial" pitchFamily="34" charset="0"/>
                <a:cs typeface="Arial" pitchFamily="34" charset="0"/>
              </a:rPr>
              <a:t>Case Definitions</a:t>
            </a:r>
            <a:endParaRPr lang="en-CA" b="1" dirty="0">
              <a:solidFill>
                <a:schemeClr val="tx1"/>
              </a:solidFill>
              <a:latin typeface="Arial" pitchFamily="34" charset="0"/>
              <a:cs typeface="Arial" pitchFamily="34" charset="0"/>
            </a:endParaRPr>
          </a:p>
        </p:txBody>
      </p:sp>
      <p:sp>
        <p:nvSpPr>
          <p:cNvPr id="4" name="Text Placeholder 3"/>
          <p:cNvSpPr>
            <a:spLocks noGrp="1"/>
          </p:cNvSpPr>
          <p:nvPr>
            <p:ph idx="1"/>
          </p:nvPr>
        </p:nvSpPr>
        <p:spPr/>
        <p:txBody>
          <a:bodyPr>
            <a:normAutofit/>
          </a:bodyPr>
          <a:lstStyle/>
          <a:p>
            <a:pPr lvl="0" eaLnBrk="0" hangingPunct="0">
              <a:lnSpc>
                <a:spcPct val="110000"/>
              </a:lnSpc>
              <a:spcBef>
                <a:spcPts val="0"/>
              </a:spcBef>
              <a:tabLst>
                <a:tab pos="508635" algn="l"/>
              </a:tabLst>
            </a:pPr>
            <a:r>
              <a:rPr lang="en-CA" spc="-5" dirty="0" smtClean="0">
                <a:solidFill>
                  <a:srgbClr val="000000"/>
                </a:solidFill>
                <a:latin typeface="Arial" pitchFamily="34" charset="0"/>
                <a:ea typeface="Calibri"/>
                <a:cs typeface="Arial" pitchFamily="34" charset="0"/>
              </a:rPr>
              <a:t>Must record all signs and symptoms accurately because cases will be based on case definitions</a:t>
            </a:r>
          </a:p>
          <a:p>
            <a:pPr eaLnBrk="0" hangingPunct="0">
              <a:lnSpc>
                <a:spcPct val="110000"/>
              </a:lnSpc>
              <a:spcBef>
                <a:spcPts val="0"/>
              </a:spcBef>
              <a:tabLst>
                <a:tab pos="508635" algn="l"/>
              </a:tabLst>
            </a:pPr>
            <a:r>
              <a:rPr lang="en-CA" spc="-5" dirty="0">
                <a:solidFill>
                  <a:srgbClr val="000000"/>
                </a:solidFill>
                <a:latin typeface="Arial" pitchFamily="34" charset="0"/>
                <a:ea typeface="Calibri"/>
                <a:cs typeface="Arial" pitchFamily="34" charset="0"/>
              </a:rPr>
              <a:t>Specific definitions for fever</a:t>
            </a:r>
          </a:p>
          <a:p>
            <a:pPr marL="754063" lvl="1" indent="-457200" eaLnBrk="0" hangingPunct="0">
              <a:lnSpc>
                <a:spcPct val="110000"/>
              </a:lnSpc>
              <a:spcBef>
                <a:spcPts val="0"/>
              </a:spcBef>
              <a:tabLst>
                <a:tab pos="508635" algn="l"/>
              </a:tabLst>
            </a:pPr>
            <a:r>
              <a:rPr lang="en-CA" spc="-5" dirty="0">
                <a:solidFill>
                  <a:srgbClr val="000000"/>
                </a:solidFill>
                <a:latin typeface="Arial" pitchFamily="34" charset="0"/>
                <a:ea typeface="Calibri"/>
                <a:cs typeface="Arial" pitchFamily="34" charset="0"/>
              </a:rPr>
              <a:t>s</a:t>
            </a:r>
            <a:r>
              <a:rPr lang="en-CA" dirty="0">
                <a:solidFill>
                  <a:srgbClr val="000000"/>
                </a:solidFill>
                <a:latin typeface="Arial" pitchFamily="34" charset="0"/>
                <a:ea typeface="Calibri"/>
                <a:cs typeface="Arial" pitchFamily="34" charset="0"/>
              </a:rPr>
              <a:t>ingle</a:t>
            </a:r>
            <a:r>
              <a:rPr lang="en-CA" spc="-4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oral</a:t>
            </a:r>
            <a:r>
              <a:rPr lang="en-CA" spc="-4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t</a:t>
            </a:r>
            <a:r>
              <a:rPr lang="en-CA" spc="5" dirty="0">
                <a:solidFill>
                  <a:srgbClr val="000000"/>
                </a:solidFill>
                <a:latin typeface="Arial" pitchFamily="34" charset="0"/>
                <a:ea typeface="Calibri"/>
                <a:cs typeface="Arial" pitchFamily="34" charset="0"/>
              </a:rPr>
              <a:t>e</a:t>
            </a:r>
            <a:r>
              <a:rPr lang="en-CA" spc="-5" dirty="0">
                <a:solidFill>
                  <a:srgbClr val="000000"/>
                </a:solidFill>
                <a:latin typeface="Arial" pitchFamily="34" charset="0"/>
                <a:ea typeface="Calibri"/>
                <a:cs typeface="Arial" pitchFamily="34" charset="0"/>
              </a:rPr>
              <a:t>m</a:t>
            </a:r>
            <a:r>
              <a:rPr lang="en-CA" dirty="0">
                <a:solidFill>
                  <a:srgbClr val="000000"/>
                </a:solidFill>
                <a:latin typeface="Arial" pitchFamily="34" charset="0"/>
                <a:ea typeface="Calibri"/>
                <a:cs typeface="Arial" pitchFamily="34" charset="0"/>
              </a:rPr>
              <a:t>p</a:t>
            </a:r>
            <a:r>
              <a:rPr lang="en-CA" spc="-5"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rat</a:t>
            </a:r>
            <a:r>
              <a:rPr lang="en-CA" spc="5" dirty="0">
                <a:solidFill>
                  <a:srgbClr val="000000"/>
                </a:solidFill>
                <a:latin typeface="Arial" pitchFamily="34" charset="0"/>
                <a:ea typeface="Calibri"/>
                <a:cs typeface="Arial" pitchFamily="34" charset="0"/>
              </a:rPr>
              <a:t>u</a:t>
            </a:r>
            <a:r>
              <a:rPr lang="en-CA" dirty="0">
                <a:solidFill>
                  <a:srgbClr val="000000"/>
                </a:solidFill>
                <a:latin typeface="Arial" pitchFamily="34" charset="0"/>
                <a:ea typeface="Calibri"/>
                <a:cs typeface="Arial" pitchFamily="34" charset="0"/>
              </a:rPr>
              <a:t>re</a:t>
            </a:r>
            <a:r>
              <a:rPr lang="en-CA" spc="-25" dirty="0">
                <a:solidFill>
                  <a:srgbClr val="000000"/>
                </a:solidFill>
                <a:latin typeface="Arial" pitchFamily="34" charset="0"/>
                <a:ea typeface="Calibri"/>
                <a:cs typeface="Arial" pitchFamily="34" charset="0"/>
              </a:rPr>
              <a:t> </a:t>
            </a:r>
            <a:r>
              <a:rPr lang="en-CA" spc="-5" dirty="0">
                <a:solidFill>
                  <a:srgbClr val="000000"/>
                </a:solidFill>
                <a:latin typeface="Arial" pitchFamily="34" charset="0"/>
                <a:ea typeface="Calibri"/>
                <a:cs typeface="Arial" pitchFamily="34" charset="0"/>
              </a:rPr>
              <a:t>&gt;</a:t>
            </a:r>
            <a:r>
              <a:rPr lang="en-CA" dirty="0">
                <a:solidFill>
                  <a:srgbClr val="000000"/>
                </a:solidFill>
                <a:latin typeface="Arial" pitchFamily="34" charset="0"/>
                <a:ea typeface="Calibri"/>
                <a:cs typeface="Arial" pitchFamily="34" charset="0"/>
              </a:rPr>
              <a:t>37</a:t>
            </a:r>
            <a:r>
              <a:rPr lang="en-CA" spc="5" dirty="0">
                <a:solidFill>
                  <a:srgbClr val="000000"/>
                </a:solidFill>
                <a:latin typeface="Arial" pitchFamily="34" charset="0"/>
                <a:ea typeface="Calibri"/>
                <a:cs typeface="Arial" pitchFamily="34" charset="0"/>
              </a:rPr>
              <a:t>.</a:t>
            </a:r>
            <a:r>
              <a:rPr lang="en-CA" spc="25" dirty="0">
                <a:solidFill>
                  <a:srgbClr val="000000"/>
                </a:solidFill>
                <a:latin typeface="Arial" pitchFamily="34" charset="0"/>
                <a:ea typeface="Calibri"/>
                <a:cs typeface="Arial" pitchFamily="34" charset="0"/>
              </a:rPr>
              <a:t>8</a:t>
            </a:r>
            <a:r>
              <a:rPr lang="en-CA" dirty="0">
                <a:solidFill>
                  <a:srgbClr val="000000"/>
                </a:solidFill>
                <a:latin typeface="Arial" pitchFamily="34" charset="0"/>
                <a:ea typeface="Calibri"/>
                <a:cs typeface="Arial" pitchFamily="34" charset="0"/>
              </a:rPr>
              <a:t>°</a:t>
            </a:r>
            <a:r>
              <a:rPr lang="en-CA" spc="-55"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C </a:t>
            </a:r>
            <a:r>
              <a:rPr lang="en-CA" b="1" dirty="0">
                <a:solidFill>
                  <a:srgbClr val="000000"/>
                </a:solidFill>
                <a:latin typeface="Arial" pitchFamily="34" charset="0"/>
                <a:ea typeface="Calibri"/>
                <a:cs typeface="Arial" pitchFamily="34" charset="0"/>
              </a:rPr>
              <a:t>OR</a:t>
            </a:r>
            <a:endParaRPr lang="en-CA" sz="3200" b="1" dirty="0">
              <a:latin typeface="Arial" pitchFamily="34" charset="0"/>
              <a:ea typeface="Calibri"/>
              <a:cs typeface="Arial" pitchFamily="34" charset="0"/>
            </a:endParaRPr>
          </a:p>
          <a:p>
            <a:pPr marL="754063" lvl="1" indent="-457200" eaLnBrk="0" hangingPunct="0">
              <a:lnSpc>
                <a:spcPct val="110000"/>
              </a:lnSpc>
              <a:spcBef>
                <a:spcPts val="0"/>
              </a:spcBef>
              <a:tabLst>
                <a:tab pos="508635" algn="l"/>
              </a:tabLst>
            </a:pPr>
            <a:r>
              <a:rPr lang="en-CA" spc="-30" dirty="0">
                <a:solidFill>
                  <a:srgbClr val="000000"/>
                </a:solidFill>
                <a:latin typeface="Arial" pitchFamily="34" charset="0"/>
                <a:ea typeface="Calibri"/>
                <a:cs typeface="Arial" pitchFamily="34" charset="0"/>
              </a:rPr>
              <a:t>r</a:t>
            </a:r>
            <a:r>
              <a:rPr lang="en-CA" spc="-35" dirty="0">
                <a:solidFill>
                  <a:srgbClr val="000000"/>
                </a:solidFill>
                <a:latin typeface="Arial" pitchFamily="34" charset="0"/>
                <a:ea typeface="Calibri"/>
                <a:cs typeface="Arial" pitchFamily="34" charset="0"/>
              </a:rPr>
              <a:t>e</a:t>
            </a:r>
            <a:r>
              <a:rPr lang="en-CA" spc="-10" dirty="0">
                <a:solidFill>
                  <a:srgbClr val="000000"/>
                </a:solidFill>
                <a:latin typeface="Arial" pitchFamily="34" charset="0"/>
                <a:ea typeface="Calibri"/>
                <a:cs typeface="Arial" pitchFamily="34" charset="0"/>
              </a:rPr>
              <a:t>p</a:t>
            </a:r>
            <a:r>
              <a:rPr lang="en-CA" spc="-35" dirty="0">
                <a:solidFill>
                  <a:srgbClr val="000000"/>
                </a:solidFill>
                <a:latin typeface="Arial" pitchFamily="34" charset="0"/>
                <a:ea typeface="Calibri"/>
                <a:cs typeface="Arial" pitchFamily="34" charset="0"/>
              </a:rPr>
              <a:t>e</a:t>
            </a:r>
            <a:r>
              <a:rPr lang="en-CA" spc="-10" dirty="0">
                <a:solidFill>
                  <a:srgbClr val="000000"/>
                </a:solidFill>
                <a:latin typeface="Arial" pitchFamily="34" charset="0"/>
                <a:ea typeface="Calibri"/>
                <a:cs typeface="Arial" pitchFamily="34" charset="0"/>
              </a:rPr>
              <a:t>a</a:t>
            </a:r>
            <a:r>
              <a:rPr lang="en-CA" spc="-30" dirty="0">
                <a:solidFill>
                  <a:srgbClr val="000000"/>
                </a:solidFill>
                <a:latin typeface="Arial" pitchFamily="34" charset="0"/>
                <a:ea typeface="Calibri"/>
                <a:cs typeface="Arial" pitchFamily="34" charset="0"/>
              </a:rPr>
              <a:t>t</a:t>
            </a:r>
            <a:r>
              <a:rPr lang="en-CA" spc="-25"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d</a:t>
            </a:r>
            <a:r>
              <a:rPr lang="en-CA" spc="-55" dirty="0">
                <a:solidFill>
                  <a:srgbClr val="000000"/>
                </a:solidFill>
                <a:latin typeface="Arial" pitchFamily="34" charset="0"/>
                <a:ea typeface="Calibri"/>
                <a:cs typeface="Arial" pitchFamily="34" charset="0"/>
              </a:rPr>
              <a:t> </a:t>
            </a:r>
            <a:r>
              <a:rPr lang="en-CA" spc="-30" dirty="0">
                <a:solidFill>
                  <a:srgbClr val="000000"/>
                </a:solidFill>
                <a:latin typeface="Arial" pitchFamily="34" charset="0"/>
                <a:ea typeface="Calibri"/>
                <a:cs typeface="Arial" pitchFamily="34" charset="0"/>
              </a:rPr>
              <a:t>o</a:t>
            </a:r>
            <a:r>
              <a:rPr lang="en-CA" spc="-15" dirty="0">
                <a:solidFill>
                  <a:srgbClr val="000000"/>
                </a:solidFill>
                <a:latin typeface="Arial" pitchFamily="34" charset="0"/>
                <a:ea typeface="Calibri"/>
                <a:cs typeface="Arial" pitchFamily="34" charset="0"/>
              </a:rPr>
              <a:t>r</a:t>
            </a:r>
            <a:r>
              <a:rPr lang="en-CA" spc="-30" dirty="0">
                <a:solidFill>
                  <a:srgbClr val="000000"/>
                </a:solidFill>
                <a:latin typeface="Arial" pitchFamily="34" charset="0"/>
                <a:ea typeface="Calibri"/>
                <a:cs typeface="Arial" pitchFamily="34" charset="0"/>
              </a:rPr>
              <a:t>a</a:t>
            </a:r>
            <a:r>
              <a:rPr lang="en-CA" dirty="0">
                <a:solidFill>
                  <a:srgbClr val="000000"/>
                </a:solidFill>
                <a:latin typeface="Arial" pitchFamily="34" charset="0"/>
                <a:ea typeface="Calibri"/>
                <a:cs typeface="Arial" pitchFamily="34" charset="0"/>
              </a:rPr>
              <a:t>l</a:t>
            </a:r>
            <a:r>
              <a:rPr lang="en-CA" spc="-50" dirty="0">
                <a:solidFill>
                  <a:srgbClr val="000000"/>
                </a:solidFill>
                <a:latin typeface="Arial" pitchFamily="34" charset="0"/>
                <a:ea typeface="Calibri"/>
                <a:cs typeface="Arial" pitchFamily="34" charset="0"/>
              </a:rPr>
              <a:t> </a:t>
            </a:r>
            <a:r>
              <a:rPr lang="en-CA" spc="-30" dirty="0">
                <a:solidFill>
                  <a:srgbClr val="000000"/>
                </a:solidFill>
                <a:latin typeface="Arial" pitchFamily="34" charset="0"/>
                <a:ea typeface="Calibri"/>
                <a:cs typeface="Arial" pitchFamily="34" charset="0"/>
              </a:rPr>
              <a:t>t</a:t>
            </a:r>
            <a:r>
              <a:rPr lang="en-CA" spc="-25" dirty="0">
                <a:solidFill>
                  <a:srgbClr val="000000"/>
                </a:solidFill>
                <a:latin typeface="Arial" pitchFamily="34" charset="0"/>
                <a:ea typeface="Calibri"/>
                <a:cs typeface="Arial" pitchFamily="34" charset="0"/>
              </a:rPr>
              <a:t>e</a:t>
            </a:r>
            <a:r>
              <a:rPr lang="en-CA" spc="-35" dirty="0">
                <a:solidFill>
                  <a:srgbClr val="000000"/>
                </a:solidFill>
                <a:latin typeface="Arial" pitchFamily="34" charset="0"/>
                <a:ea typeface="Calibri"/>
                <a:cs typeface="Arial" pitchFamily="34" charset="0"/>
              </a:rPr>
              <a:t>m</a:t>
            </a:r>
            <a:r>
              <a:rPr lang="en-CA" spc="-10" dirty="0">
                <a:solidFill>
                  <a:srgbClr val="000000"/>
                </a:solidFill>
                <a:latin typeface="Arial" pitchFamily="34" charset="0"/>
                <a:ea typeface="Calibri"/>
                <a:cs typeface="Arial" pitchFamily="34" charset="0"/>
              </a:rPr>
              <a:t>p</a:t>
            </a:r>
            <a:r>
              <a:rPr lang="en-CA" spc="-25" dirty="0">
                <a:solidFill>
                  <a:srgbClr val="000000"/>
                </a:solidFill>
                <a:latin typeface="Arial" pitchFamily="34" charset="0"/>
                <a:ea typeface="Calibri"/>
                <a:cs typeface="Arial" pitchFamily="34" charset="0"/>
              </a:rPr>
              <a:t>e</a:t>
            </a:r>
            <a:r>
              <a:rPr lang="en-CA" spc="-30" dirty="0">
                <a:solidFill>
                  <a:srgbClr val="000000"/>
                </a:solidFill>
                <a:latin typeface="Arial" pitchFamily="34" charset="0"/>
                <a:ea typeface="Calibri"/>
                <a:cs typeface="Arial" pitchFamily="34" charset="0"/>
              </a:rPr>
              <a:t>rat</a:t>
            </a:r>
            <a:r>
              <a:rPr lang="en-CA" spc="-10" dirty="0">
                <a:solidFill>
                  <a:srgbClr val="000000"/>
                </a:solidFill>
                <a:latin typeface="Arial" pitchFamily="34" charset="0"/>
                <a:ea typeface="Calibri"/>
                <a:cs typeface="Arial" pitchFamily="34" charset="0"/>
              </a:rPr>
              <a:t>u</a:t>
            </a:r>
            <a:r>
              <a:rPr lang="en-CA" spc="-30" dirty="0">
                <a:solidFill>
                  <a:srgbClr val="000000"/>
                </a:solidFill>
                <a:latin typeface="Arial" pitchFamily="34" charset="0"/>
                <a:ea typeface="Calibri"/>
                <a:cs typeface="Arial" pitchFamily="34" charset="0"/>
              </a:rPr>
              <a:t>r</a:t>
            </a:r>
            <a:r>
              <a:rPr lang="en-CA" spc="-25"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s</a:t>
            </a:r>
            <a:r>
              <a:rPr lang="en-CA" spc="-50" dirty="0">
                <a:solidFill>
                  <a:srgbClr val="000000"/>
                </a:solidFill>
                <a:latin typeface="Arial" pitchFamily="34" charset="0"/>
                <a:ea typeface="Calibri"/>
                <a:cs typeface="Arial" pitchFamily="34" charset="0"/>
              </a:rPr>
              <a:t> </a:t>
            </a:r>
            <a:r>
              <a:rPr lang="en-CA" spc="-25" dirty="0">
                <a:solidFill>
                  <a:srgbClr val="000000"/>
                </a:solidFill>
                <a:latin typeface="Arial" pitchFamily="34" charset="0"/>
                <a:ea typeface="Calibri"/>
                <a:cs typeface="Arial" pitchFamily="34" charset="0"/>
              </a:rPr>
              <a:t>&gt;</a:t>
            </a:r>
            <a:r>
              <a:rPr lang="en-CA" spc="-15" dirty="0" smtClean="0">
                <a:solidFill>
                  <a:srgbClr val="000000"/>
                </a:solidFill>
                <a:latin typeface="Arial" pitchFamily="34" charset="0"/>
                <a:ea typeface="Calibri"/>
                <a:cs typeface="Arial" pitchFamily="34" charset="0"/>
              </a:rPr>
              <a:t>3</a:t>
            </a:r>
            <a:r>
              <a:rPr lang="en-CA" spc="-30" dirty="0" smtClean="0">
                <a:solidFill>
                  <a:srgbClr val="000000"/>
                </a:solidFill>
                <a:latin typeface="Arial" pitchFamily="34" charset="0"/>
                <a:ea typeface="Calibri"/>
                <a:cs typeface="Arial" pitchFamily="34" charset="0"/>
              </a:rPr>
              <a:t>7</a:t>
            </a:r>
            <a:r>
              <a:rPr lang="en-CA" spc="-15" dirty="0" smtClean="0">
                <a:solidFill>
                  <a:srgbClr val="000000"/>
                </a:solidFill>
                <a:latin typeface="Arial" pitchFamily="34" charset="0"/>
                <a:ea typeface="Calibri"/>
                <a:cs typeface="Arial" pitchFamily="34" charset="0"/>
              </a:rPr>
              <a:t>.</a:t>
            </a:r>
            <a:r>
              <a:rPr lang="en-CA" spc="-30" dirty="0" smtClean="0">
                <a:solidFill>
                  <a:srgbClr val="000000"/>
                </a:solidFill>
                <a:latin typeface="Arial" pitchFamily="34" charset="0"/>
                <a:ea typeface="Calibri"/>
                <a:cs typeface="Arial" pitchFamily="34" charset="0"/>
              </a:rPr>
              <a:t>2</a:t>
            </a:r>
            <a:r>
              <a:rPr lang="en-CA" dirty="0" smtClean="0">
                <a:solidFill>
                  <a:srgbClr val="000000"/>
                </a:solidFill>
                <a:latin typeface="Arial" pitchFamily="34" charset="0"/>
                <a:ea typeface="Calibri"/>
                <a:cs typeface="Arial" pitchFamily="34" charset="0"/>
              </a:rPr>
              <a:t>°C</a:t>
            </a:r>
            <a:r>
              <a:rPr lang="en-CA" spc="-50" dirty="0" smtClean="0">
                <a:solidFill>
                  <a:srgbClr val="000000"/>
                </a:solidFill>
                <a:latin typeface="Arial" pitchFamily="34" charset="0"/>
                <a:ea typeface="Calibri"/>
                <a:cs typeface="Arial" pitchFamily="34" charset="0"/>
              </a:rPr>
              <a:t> </a:t>
            </a:r>
            <a:r>
              <a:rPr lang="en-CA" spc="-30" dirty="0">
                <a:solidFill>
                  <a:srgbClr val="000000"/>
                </a:solidFill>
                <a:latin typeface="Arial" pitchFamily="34" charset="0"/>
                <a:ea typeface="Calibri"/>
                <a:cs typeface="Arial" pitchFamily="34" charset="0"/>
              </a:rPr>
              <a:t>o</a:t>
            </a:r>
            <a:r>
              <a:rPr lang="en-CA" dirty="0">
                <a:solidFill>
                  <a:srgbClr val="000000"/>
                </a:solidFill>
                <a:latin typeface="Arial" pitchFamily="34" charset="0"/>
                <a:ea typeface="Calibri"/>
                <a:cs typeface="Arial" pitchFamily="34" charset="0"/>
              </a:rPr>
              <a:t>r</a:t>
            </a:r>
            <a:r>
              <a:rPr lang="en-CA" spc="-45" dirty="0">
                <a:solidFill>
                  <a:srgbClr val="000000"/>
                </a:solidFill>
                <a:latin typeface="Arial" pitchFamily="34" charset="0"/>
                <a:ea typeface="Calibri"/>
                <a:cs typeface="Arial" pitchFamily="34" charset="0"/>
              </a:rPr>
              <a:t> </a:t>
            </a:r>
            <a:r>
              <a:rPr lang="en-CA" spc="-30" dirty="0">
                <a:solidFill>
                  <a:srgbClr val="000000"/>
                </a:solidFill>
                <a:latin typeface="Arial" pitchFamily="34" charset="0"/>
                <a:ea typeface="Calibri"/>
                <a:cs typeface="Arial" pitchFamily="34" charset="0"/>
              </a:rPr>
              <a:t>r</a:t>
            </a:r>
            <a:r>
              <a:rPr lang="en-CA" spc="-25" dirty="0">
                <a:solidFill>
                  <a:srgbClr val="000000"/>
                </a:solidFill>
                <a:latin typeface="Arial" pitchFamily="34" charset="0"/>
                <a:ea typeface="Calibri"/>
                <a:cs typeface="Arial" pitchFamily="34" charset="0"/>
              </a:rPr>
              <a:t>e</a:t>
            </a:r>
            <a:r>
              <a:rPr lang="en-CA" spc="-30" dirty="0">
                <a:solidFill>
                  <a:srgbClr val="000000"/>
                </a:solidFill>
                <a:latin typeface="Arial" pitchFamily="34" charset="0"/>
                <a:ea typeface="Calibri"/>
                <a:cs typeface="Arial" pitchFamily="34" charset="0"/>
              </a:rPr>
              <a:t>ct</a:t>
            </a:r>
            <a:r>
              <a:rPr lang="en-CA" spc="-10" dirty="0">
                <a:solidFill>
                  <a:srgbClr val="000000"/>
                </a:solidFill>
                <a:latin typeface="Arial" pitchFamily="34" charset="0"/>
                <a:ea typeface="Calibri"/>
                <a:cs typeface="Arial" pitchFamily="34" charset="0"/>
              </a:rPr>
              <a:t>a</a:t>
            </a:r>
            <a:r>
              <a:rPr lang="en-CA" dirty="0">
                <a:solidFill>
                  <a:srgbClr val="000000"/>
                </a:solidFill>
                <a:latin typeface="Arial" pitchFamily="34" charset="0"/>
                <a:ea typeface="Calibri"/>
                <a:cs typeface="Arial" pitchFamily="34" charset="0"/>
              </a:rPr>
              <a:t>l</a:t>
            </a:r>
            <a:r>
              <a:rPr lang="en-CA" spc="-60" dirty="0">
                <a:solidFill>
                  <a:srgbClr val="000000"/>
                </a:solidFill>
                <a:latin typeface="Arial" pitchFamily="34" charset="0"/>
                <a:ea typeface="Calibri"/>
                <a:cs typeface="Arial" pitchFamily="34" charset="0"/>
              </a:rPr>
              <a:t> </a:t>
            </a:r>
            <a:r>
              <a:rPr lang="en-CA" spc="-10" dirty="0">
                <a:solidFill>
                  <a:srgbClr val="000000"/>
                </a:solidFill>
                <a:latin typeface="Arial" pitchFamily="34" charset="0"/>
                <a:ea typeface="Calibri"/>
                <a:cs typeface="Arial" pitchFamily="34" charset="0"/>
              </a:rPr>
              <a:t>t</a:t>
            </a:r>
            <a:r>
              <a:rPr lang="en-CA" spc="-25" dirty="0">
                <a:solidFill>
                  <a:srgbClr val="000000"/>
                </a:solidFill>
                <a:latin typeface="Arial" pitchFamily="34" charset="0"/>
                <a:ea typeface="Calibri"/>
                <a:cs typeface="Arial" pitchFamily="34" charset="0"/>
              </a:rPr>
              <a:t>e</a:t>
            </a:r>
            <a:r>
              <a:rPr lang="en-CA" spc="-35" dirty="0">
                <a:solidFill>
                  <a:srgbClr val="000000"/>
                </a:solidFill>
                <a:latin typeface="Arial" pitchFamily="34" charset="0"/>
                <a:ea typeface="Calibri"/>
                <a:cs typeface="Arial" pitchFamily="34" charset="0"/>
              </a:rPr>
              <a:t>m</a:t>
            </a:r>
            <a:r>
              <a:rPr lang="en-CA" spc="-10" dirty="0">
                <a:solidFill>
                  <a:srgbClr val="000000"/>
                </a:solidFill>
                <a:latin typeface="Arial" pitchFamily="34" charset="0"/>
                <a:ea typeface="Calibri"/>
                <a:cs typeface="Arial" pitchFamily="34" charset="0"/>
              </a:rPr>
              <a:t>p</a:t>
            </a:r>
            <a:r>
              <a:rPr lang="en-CA" spc="-35" dirty="0">
                <a:solidFill>
                  <a:srgbClr val="000000"/>
                </a:solidFill>
                <a:latin typeface="Arial" pitchFamily="34" charset="0"/>
                <a:ea typeface="Calibri"/>
                <a:cs typeface="Arial" pitchFamily="34" charset="0"/>
              </a:rPr>
              <a:t>e</a:t>
            </a:r>
            <a:r>
              <a:rPr lang="en-CA" spc="-15" dirty="0">
                <a:solidFill>
                  <a:srgbClr val="000000"/>
                </a:solidFill>
                <a:latin typeface="Arial" pitchFamily="34" charset="0"/>
                <a:ea typeface="Calibri"/>
                <a:cs typeface="Arial" pitchFamily="34" charset="0"/>
              </a:rPr>
              <a:t>r</a:t>
            </a:r>
            <a:r>
              <a:rPr lang="en-CA" spc="-30" dirty="0">
                <a:solidFill>
                  <a:srgbClr val="000000"/>
                </a:solidFill>
                <a:latin typeface="Arial" pitchFamily="34" charset="0"/>
                <a:ea typeface="Calibri"/>
                <a:cs typeface="Arial" pitchFamily="34" charset="0"/>
              </a:rPr>
              <a:t>at</a:t>
            </a:r>
            <a:r>
              <a:rPr lang="en-CA" spc="-25" dirty="0">
                <a:solidFill>
                  <a:srgbClr val="000000"/>
                </a:solidFill>
                <a:latin typeface="Arial" pitchFamily="34" charset="0"/>
                <a:ea typeface="Calibri"/>
                <a:cs typeface="Arial" pitchFamily="34" charset="0"/>
              </a:rPr>
              <a:t>u</a:t>
            </a:r>
            <a:r>
              <a:rPr lang="en-CA" spc="-15" dirty="0">
                <a:solidFill>
                  <a:srgbClr val="000000"/>
                </a:solidFill>
                <a:latin typeface="Arial" pitchFamily="34" charset="0"/>
                <a:ea typeface="Calibri"/>
                <a:cs typeface="Arial" pitchFamily="34" charset="0"/>
              </a:rPr>
              <a:t>r</a:t>
            </a:r>
            <a:r>
              <a:rPr lang="en-CA" spc="-25"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s</a:t>
            </a:r>
            <a:r>
              <a:rPr lang="en-CA" spc="-50" dirty="0">
                <a:solidFill>
                  <a:srgbClr val="000000"/>
                </a:solidFill>
                <a:latin typeface="Arial" pitchFamily="34" charset="0"/>
                <a:ea typeface="Calibri"/>
                <a:cs typeface="Arial" pitchFamily="34" charset="0"/>
              </a:rPr>
              <a:t> </a:t>
            </a:r>
            <a:r>
              <a:rPr lang="en-CA" spc="-25" dirty="0">
                <a:solidFill>
                  <a:srgbClr val="000000"/>
                </a:solidFill>
                <a:latin typeface="Arial" pitchFamily="34" charset="0"/>
                <a:ea typeface="Calibri"/>
                <a:cs typeface="Arial" pitchFamily="34" charset="0"/>
              </a:rPr>
              <a:t>&gt;</a:t>
            </a:r>
            <a:r>
              <a:rPr lang="en-CA" spc="-30" dirty="0" smtClean="0">
                <a:solidFill>
                  <a:srgbClr val="000000"/>
                </a:solidFill>
                <a:latin typeface="Arial" pitchFamily="34" charset="0"/>
                <a:ea typeface="Calibri"/>
                <a:cs typeface="Arial" pitchFamily="34" charset="0"/>
              </a:rPr>
              <a:t>3</a:t>
            </a:r>
            <a:r>
              <a:rPr lang="en-CA" spc="-15" dirty="0" smtClean="0">
                <a:solidFill>
                  <a:srgbClr val="000000"/>
                </a:solidFill>
                <a:latin typeface="Arial" pitchFamily="34" charset="0"/>
                <a:ea typeface="Calibri"/>
                <a:cs typeface="Arial" pitchFamily="34" charset="0"/>
              </a:rPr>
              <a:t>7</a:t>
            </a:r>
            <a:r>
              <a:rPr lang="en-CA" spc="-30" dirty="0" smtClean="0">
                <a:solidFill>
                  <a:srgbClr val="000000"/>
                </a:solidFill>
                <a:latin typeface="Arial" pitchFamily="34" charset="0"/>
                <a:ea typeface="Calibri"/>
                <a:cs typeface="Arial" pitchFamily="34" charset="0"/>
              </a:rPr>
              <a:t>.</a:t>
            </a:r>
            <a:r>
              <a:rPr lang="en-CA" spc="-10" dirty="0" smtClean="0">
                <a:solidFill>
                  <a:srgbClr val="000000"/>
                </a:solidFill>
                <a:latin typeface="Arial" pitchFamily="34" charset="0"/>
                <a:ea typeface="Calibri"/>
                <a:cs typeface="Arial" pitchFamily="34" charset="0"/>
              </a:rPr>
              <a:t>5</a:t>
            </a:r>
            <a:r>
              <a:rPr lang="en-CA" dirty="0" smtClean="0">
                <a:solidFill>
                  <a:srgbClr val="000000"/>
                </a:solidFill>
                <a:latin typeface="Arial" pitchFamily="34" charset="0"/>
                <a:ea typeface="Calibri"/>
                <a:cs typeface="Arial" pitchFamily="34" charset="0"/>
              </a:rPr>
              <a:t>°C </a:t>
            </a:r>
            <a:r>
              <a:rPr lang="en-CA" b="1" dirty="0">
                <a:solidFill>
                  <a:srgbClr val="000000"/>
                </a:solidFill>
                <a:latin typeface="Arial" pitchFamily="34" charset="0"/>
                <a:ea typeface="Calibri"/>
                <a:cs typeface="Arial" pitchFamily="34" charset="0"/>
              </a:rPr>
              <a:t>OR</a:t>
            </a:r>
            <a:endParaRPr lang="en-CA" sz="3200" b="1" dirty="0">
              <a:latin typeface="Arial" pitchFamily="34" charset="0"/>
              <a:ea typeface="Calibri"/>
              <a:cs typeface="Arial" pitchFamily="34" charset="0"/>
            </a:endParaRPr>
          </a:p>
          <a:p>
            <a:pPr marL="754063" lvl="1" indent="-457200" eaLnBrk="0" hangingPunct="0">
              <a:lnSpc>
                <a:spcPct val="110000"/>
              </a:lnSpc>
              <a:spcBef>
                <a:spcPts val="0"/>
              </a:spcBef>
              <a:tabLst>
                <a:tab pos="508635" algn="l"/>
              </a:tabLst>
            </a:pPr>
            <a:r>
              <a:rPr lang="en-CA" spc="-5" dirty="0">
                <a:solidFill>
                  <a:srgbClr val="000000"/>
                </a:solidFill>
                <a:latin typeface="Arial" pitchFamily="34" charset="0"/>
                <a:ea typeface="Calibri"/>
                <a:cs typeface="Arial" pitchFamily="34" charset="0"/>
              </a:rPr>
              <a:t>s</a:t>
            </a:r>
            <a:r>
              <a:rPr lang="en-CA" dirty="0">
                <a:solidFill>
                  <a:srgbClr val="000000"/>
                </a:solidFill>
                <a:latin typeface="Arial" pitchFamily="34" charset="0"/>
                <a:ea typeface="Calibri"/>
                <a:cs typeface="Arial" pitchFamily="34" charset="0"/>
              </a:rPr>
              <a:t>ingle</a:t>
            </a:r>
            <a:r>
              <a:rPr lang="en-CA" spc="-40" dirty="0">
                <a:solidFill>
                  <a:srgbClr val="000000"/>
                </a:solidFill>
                <a:latin typeface="Arial" pitchFamily="34" charset="0"/>
                <a:ea typeface="Calibri"/>
                <a:cs typeface="Arial" pitchFamily="34" charset="0"/>
              </a:rPr>
              <a:t> </a:t>
            </a:r>
            <a:r>
              <a:rPr lang="en-CA" spc="15" dirty="0">
                <a:solidFill>
                  <a:srgbClr val="000000"/>
                </a:solidFill>
                <a:latin typeface="Arial" pitchFamily="34" charset="0"/>
                <a:ea typeface="Calibri"/>
                <a:cs typeface="Arial" pitchFamily="34" charset="0"/>
              </a:rPr>
              <a:t>t</a:t>
            </a:r>
            <a:r>
              <a:rPr lang="en-CA" spc="-5" dirty="0">
                <a:solidFill>
                  <a:srgbClr val="000000"/>
                </a:solidFill>
                <a:latin typeface="Arial" pitchFamily="34" charset="0"/>
                <a:ea typeface="Calibri"/>
                <a:cs typeface="Arial" pitchFamily="34" charset="0"/>
              </a:rPr>
              <a:t>em</a:t>
            </a:r>
            <a:r>
              <a:rPr lang="en-CA" dirty="0">
                <a:solidFill>
                  <a:srgbClr val="000000"/>
                </a:solidFill>
                <a:latin typeface="Arial" pitchFamily="34" charset="0"/>
                <a:ea typeface="Calibri"/>
                <a:cs typeface="Arial" pitchFamily="34" charset="0"/>
              </a:rPr>
              <a:t>p</a:t>
            </a:r>
            <a:r>
              <a:rPr lang="en-CA" spc="-5"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rat</a:t>
            </a:r>
            <a:r>
              <a:rPr lang="en-CA" spc="5" dirty="0">
                <a:solidFill>
                  <a:srgbClr val="000000"/>
                </a:solidFill>
                <a:latin typeface="Arial" pitchFamily="34" charset="0"/>
                <a:ea typeface="Calibri"/>
                <a:cs typeface="Arial" pitchFamily="34" charset="0"/>
              </a:rPr>
              <a:t>u</a:t>
            </a:r>
            <a:r>
              <a:rPr lang="en-CA" spc="10" dirty="0">
                <a:solidFill>
                  <a:srgbClr val="000000"/>
                </a:solidFill>
                <a:latin typeface="Arial" pitchFamily="34" charset="0"/>
                <a:ea typeface="Calibri"/>
                <a:cs typeface="Arial" pitchFamily="34" charset="0"/>
              </a:rPr>
              <a:t>r</a:t>
            </a:r>
            <a:r>
              <a:rPr lang="en-CA" dirty="0">
                <a:solidFill>
                  <a:srgbClr val="000000"/>
                </a:solidFill>
                <a:latin typeface="Arial" pitchFamily="34" charset="0"/>
                <a:ea typeface="Calibri"/>
                <a:cs typeface="Arial" pitchFamily="34" charset="0"/>
              </a:rPr>
              <a:t>e</a:t>
            </a:r>
            <a:r>
              <a:rPr lang="en-CA" spc="-3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&gt;</a:t>
            </a:r>
            <a:r>
              <a:rPr lang="en-CA" dirty="0" smtClean="0">
                <a:solidFill>
                  <a:srgbClr val="000000"/>
                </a:solidFill>
                <a:latin typeface="Arial" pitchFamily="34" charset="0"/>
                <a:ea typeface="Calibri"/>
                <a:cs typeface="Arial" pitchFamily="34" charset="0"/>
              </a:rPr>
              <a:t>1.</a:t>
            </a:r>
            <a:r>
              <a:rPr lang="en-CA" spc="15" dirty="0" smtClean="0">
                <a:solidFill>
                  <a:srgbClr val="000000"/>
                </a:solidFill>
                <a:latin typeface="Arial" pitchFamily="34" charset="0"/>
                <a:ea typeface="Calibri"/>
                <a:cs typeface="Arial" pitchFamily="34" charset="0"/>
              </a:rPr>
              <a:t>1</a:t>
            </a:r>
            <a:r>
              <a:rPr lang="en-CA" dirty="0" smtClean="0">
                <a:solidFill>
                  <a:srgbClr val="000000"/>
                </a:solidFill>
                <a:latin typeface="Arial" pitchFamily="34" charset="0"/>
                <a:ea typeface="Calibri"/>
                <a:cs typeface="Arial" pitchFamily="34" charset="0"/>
              </a:rPr>
              <a:t>°C</a:t>
            </a:r>
            <a:r>
              <a:rPr lang="en-CA" spc="-30" dirty="0" smtClean="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o</a:t>
            </a:r>
            <a:r>
              <a:rPr lang="en-CA" spc="5" dirty="0">
                <a:solidFill>
                  <a:srgbClr val="000000"/>
                </a:solidFill>
                <a:latin typeface="Arial" pitchFamily="34" charset="0"/>
                <a:ea typeface="Calibri"/>
                <a:cs typeface="Arial" pitchFamily="34" charset="0"/>
              </a:rPr>
              <a:t>v</a:t>
            </a:r>
            <a:r>
              <a:rPr lang="en-CA" spc="-5"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r</a:t>
            </a:r>
            <a:r>
              <a:rPr lang="en-CA" spc="-3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bas</a:t>
            </a:r>
            <a:r>
              <a:rPr lang="en-CA" spc="-10"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li</a:t>
            </a:r>
            <a:r>
              <a:rPr lang="en-CA" spc="10" dirty="0">
                <a:solidFill>
                  <a:srgbClr val="000000"/>
                </a:solidFill>
                <a:latin typeface="Arial" pitchFamily="34" charset="0"/>
                <a:ea typeface="Calibri"/>
                <a:cs typeface="Arial" pitchFamily="34" charset="0"/>
              </a:rPr>
              <a:t>n</a:t>
            </a:r>
            <a:r>
              <a:rPr lang="en-CA" dirty="0">
                <a:solidFill>
                  <a:srgbClr val="000000"/>
                </a:solidFill>
                <a:latin typeface="Arial" pitchFamily="34" charset="0"/>
                <a:ea typeface="Calibri"/>
                <a:cs typeface="Arial" pitchFamily="34" charset="0"/>
              </a:rPr>
              <a:t>e</a:t>
            </a:r>
            <a:r>
              <a:rPr lang="en-CA" spc="-3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from</a:t>
            </a:r>
            <a:r>
              <a:rPr lang="en-CA" spc="-3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any</a:t>
            </a:r>
            <a:r>
              <a:rPr lang="en-CA" spc="-3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s</a:t>
            </a:r>
            <a:r>
              <a:rPr lang="en-CA" spc="-5" dirty="0">
                <a:solidFill>
                  <a:srgbClr val="000000"/>
                </a:solidFill>
                <a:latin typeface="Arial" pitchFamily="34" charset="0"/>
                <a:ea typeface="Calibri"/>
                <a:cs typeface="Arial" pitchFamily="34" charset="0"/>
              </a:rPr>
              <a:t>i</a:t>
            </a:r>
            <a:r>
              <a:rPr lang="en-CA" spc="10" dirty="0">
                <a:solidFill>
                  <a:srgbClr val="000000"/>
                </a:solidFill>
                <a:latin typeface="Arial" pitchFamily="34" charset="0"/>
                <a:ea typeface="Calibri"/>
                <a:cs typeface="Arial" pitchFamily="34" charset="0"/>
              </a:rPr>
              <a:t>t</a:t>
            </a:r>
            <a:r>
              <a:rPr lang="en-CA" dirty="0">
                <a:solidFill>
                  <a:srgbClr val="000000"/>
                </a:solidFill>
                <a:latin typeface="Arial" pitchFamily="34" charset="0"/>
                <a:ea typeface="Calibri"/>
                <a:cs typeface="Arial" pitchFamily="34" charset="0"/>
              </a:rPr>
              <a:t>e</a:t>
            </a:r>
            <a:r>
              <a:rPr lang="en-CA" spc="-2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(ora</a:t>
            </a:r>
            <a:r>
              <a:rPr lang="en-CA" spc="10" dirty="0">
                <a:solidFill>
                  <a:srgbClr val="000000"/>
                </a:solidFill>
                <a:latin typeface="Arial" pitchFamily="34" charset="0"/>
                <a:ea typeface="Calibri"/>
                <a:cs typeface="Arial" pitchFamily="34" charset="0"/>
              </a:rPr>
              <a:t>l</a:t>
            </a:r>
            <a:r>
              <a:rPr lang="en-CA" dirty="0">
                <a:solidFill>
                  <a:srgbClr val="000000"/>
                </a:solidFill>
                <a:latin typeface="Arial" pitchFamily="34" charset="0"/>
                <a:ea typeface="Calibri"/>
                <a:cs typeface="Arial" pitchFamily="34" charset="0"/>
              </a:rPr>
              <a:t>,</a:t>
            </a:r>
            <a:r>
              <a:rPr lang="en-CA" spc="-3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ty</a:t>
            </a:r>
            <a:r>
              <a:rPr lang="en-CA" spc="-5" dirty="0">
                <a:solidFill>
                  <a:srgbClr val="000000"/>
                </a:solidFill>
                <a:latin typeface="Arial" pitchFamily="34" charset="0"/>
                <a:ea typeface="Calibri"/>
                <a:cs typeface="Arial" pitchFamily="34" charset="0"/>
              </a:rPr>
              <a:t>m</a:t>
            </a:r>
            <a:r>
              <a:rPr lang="en-CA" dirty="0">
                <a:solidFill>
                  <a:srgbClr val="000000"/>
                </a:solidFill>
                <a:latin typeface="Arial" pitchFamily="34" charset="0"/>
                <a:ea typeface="Calibri"/>
                <a:cs typeface="Arial" pitchFamily="34" charset="0"/>
              </a:rPr>
              <a:t>pa</a:t>
            </a:r>
            <a:r>
              <a:rPr lang="en-CA" spc="5" dirty="0">
                <a:solidFill>
                  <a:srgbClr val="000000"/>
                </a:solidFill>
                <a:latin typeface="Arial" pitchFamily="34" charset="0"/>
                <a:ea typeface="Calibri"/>
                <a:cs typeface="Arial" pitchFamily="34" charset="0"/>
              </a:rPr>
              <a:t>n</a:t>
            </a:r>
            <a:r>
              <a:rPr lang="en-CA" dirty="0">
                <a:solidFill>
                  <a:srgbClr val="000000"/>
                </a:solidFill>
                <a:latin typeface="Arial" pitchFamily="34" charset="0"/>
                <a:ea typeface="Calibri"/>
                <a:cs typeface="Arial" pitchFamily="34" charset="0"/>
              </a:rPr>
              <a:t>ic,</a:t>
            </a:r>
            <a:r>
              <a:rPr lang="en-CA" spc="-25"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axil</a:t>
            </a:r>
            <a:r>
              <a:rPr lang="en-CA" spc="-5" dirty="0">
                <a:solidFill>
                  <a:srgbClr val="000000"/>
                </a:solidFill>
                <a:latin typeface="Arial" pitchFamily="34" charset="0"/>
                <a:ea typeface="Calibri"/>
                <a:cs typeface="Arial" pitchFamily="34" charset="0"/>
              </a:rPr>
              <a:t>l</a:t>
            </a:r>
            <a:r>
              <a:rPr lang="en-CA" dirty="0">
                <a:solidFill>
                  <a:srgbClr val="000000"/>
                </a:solidFill>
                <a:latin typeface="Arial" pitchFamily="34" charset="0"/>
                <a:ea typeface="Calibri"/>
                <a:cs typeface="Arial" pitchFamily="34" charset="0"/>
              </a:rPr>
              <a:t>ar)</a:t>
            </a:r>
            <a:endParaRPr lang="en-CA" sz="3200" dirty="0">
              <a:latin typeface="Arial" pitchFamily="34" charset="0"/>
              <a:ea typeface="Calibri"/>
              <a:cs typeface="Arial" pitchFamily="34" charset="0"/>
            </a:endParaRPr>
          </a:p>
          <a:p>
            <a:pPr marL="293688" lvl="1" indent="0">
              <a:buNone/>
            </a:pPr>
            <a:endParaRPr lang="en-CA" dirty="0">
              <a:solidFill>
                <a:schemeClr val="tx1">
                  <a:lumMod val="50000"/>
                </a:schemeClr>
              </a:solidFill>
            </a:endParaRPr>
          </a:p>
        </p:txBody>
      </p:sp>
    </p:spTree>
    <p:extLst>
      <p:ext uri="{BB962C8B-B14F-4D97-AF65-F5344CB8AC3E}">
        <p14:creationId xmlns:p14="http://schemas.microsoft.com/office/powerpoint/2010/main" val="259398041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9120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urinary tract infection standard case definition."/>
          <p:cNvPicPr>
            <a:picLocks noChangeAspect="1" noChangeArrowheads="1"/>
          </p:cNvPicPr>
          <p:nvPr/>
        </p:nvPicPr>
        <p:blipFill rotWithShape="1">
          <a:blip r:embed="rId3">
            <a:extLst>
              <a:ext uri="{28A0092B-C50C-407E-A947-70E740481C1C}">
                <a14:useLocalDpi xmlns:a14="http://schemas.microsoft.com/office/drawing/2010/main" val="0"/>
              </a:ext>
            </a:extLst>
          </a:blip>
          <a:srcRect l="64490" t="8311" r="13611" b="6909"/>
          <a:stretch/>
        </p:blipFill>
        <p:spPr bwMode="auto">
          <a:xfrm>
            <a:off x="356680" y="1032268"/>
            <a:ext cx="4232937" cy="5770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lassification of UTIs"/>
          <p:cNvPicPr>
            <a:picLocks noChangeAspect="1" noChangeArrowheads="1"/>
          </p:cNvPicPr>
          <p:nvPr/>
        </p:nvPicPr>
        <p:blipFill rotWithShape="1">
          <a:blip r:embed="rId4">
            <a:extLst>
              <a:ext uri="{28A0092B-C50C-407E-A947-70E740481C1C}">
                <a14:useLocalDpi xmlns:a14="http://schemas.microsoft.com/office/drawing/2010/main" val="0"/>
              </a:ext>
            </a:extLst>
          </a:blip>
          <a:srcRect l="64808" t="9499" r="13996" b="6716"/>
          <a:stretch/>
        </p:blipFill>
        <p:spPr bwMode="auto">
          <a:xfrm>
            <a:off x="4648200" y="1032267"/>
            <a:ext cx="4116571" cy="5770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b="1" dirty="0">
                <a:solidFill>
                  <a:schemeClr val="tx1"/>
                </a:solidFill>
                <a:latin typeface="Arial" pitchFamily="34" charset="0"/>
                <a:cs typeface="Arial" pitchFamily="34" charset="0"/>
              </a:rPr>
              <a:t>Case Definitions</a:t>
            </a:r>
            <a:endParaRPr lang="en-US" dirty="0"/>
          </a:p>
        </p:txBody>
      </p:sp>
    </p:spTree>
    <p:extLst>
      <p:ext uri="{BB962C8B-B14F-4D97-AF65-F5344CB8AC3E}">
        <p14:creationId xmlns:p14="http://schemas.microsoft.com/office/powerpoint/2010/main" val="354793054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1"/>
                </a:solidFill>
                <a:latin typeface="Arial" pitchFamily="34" charset="0"/>
                <a:cs typeface="Arial" pitchFamily="34" charset="0"/>
              </a:rPr>
              <a:t>The Process</a:t>
            </a:r>
            <a:endParaRPr lang="en-CA"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67544" y="1412776"/>
            <a:ext cx="8229600" cy="5040560"/>
          </a:xfrm>
        </p:spPr>
        <p:txBody>
          <a:bodyPr>
            <a:normAutofit fontScale="92500"/>
          </a:bodyPr>
          <a:lstStyle/>
          <a:p>
            <a:r>
              <a:rPr lang="en-CA" sz="2800" dirty="0" smtClean="0">
                <a:latin typeface="Arial" pitchFamily="34" charset="0"/>
                <a:cs typeface="Arial" pitchFamily="34" charset="0"/>
              </a:rPr>
              <a:t>Monitor residents for signs and symptoms of infections on every shift</a:t>
            </a:r>
          </a:p>
          <a:p>
            <a:r>
              <a:rPr lang="en-CA" sz="2800" dirty="0" smtClean="0">
                <a:latin typeface="Arial" pitchFamily="34" charset="0"/>
                <a:cs typeface="Arial" pitchFamily="34" charset="0"/>
              </a:rPr>
              <a:t>Record signs and symptoms of infections on daily surveillance form</a:t>
            </a:r>
          </a:p>
          <a:p>
            <a:r>
              <a:rPr lang="en-CA" sz="2800" dirty="0" smtClean="0">
                <a:latin typeface="Arial" pitchFamily="34" charset="0"/>
                <a:cs typeface="Arial" pitchFamily="34" charset="0"/>
              </a:rPr>
              <a:t>Initial daily surveillance form each shift</a:t>
            </a:r>
          </a:p>
          <a:p>
            <a:r>
              <a:rPr lang="en-CA" sz="2800" dirty="0" smtClean="0">
                <a:latin typeface="Arial" pitchFamily="34" charset="0"/>
                <a:cs typeface="Arial" pitchFamily="34" charset="0"/>
              </a:rPr>
              <a:t>ICP will regularly review the forms for completeness and will collect at the end of the month</a:t>
            </a:r>
          </a:p>
          <a:p>
            <a:pPr lvl="1"/>
            <a:r>
              <a:rPr lang="en-CA" sz="2200" dirty="0" smtClean="0">
                <a:latin typeface="Arial" pitchFamily="34" charset="0"/>
                <a:cs typeface="Arial" pitchFamily="34" charset="0"/>
              </a:rPr>
              <a:t>Data gets entered into a surveillance reporting form </a:t>
            </a:r>
          </a:p>
          <a:p>
            <a:pPr lvl="1"/>
            <a:r>
              <a:rPr lang="en-CA" sz="2200" dirty="0" smtClean="0">
                <a:latin typeface="Arial" pitchFamily="34" charset="0"/>
                <a:cs typeface="Arial" pitchFamily="34" charset="0"/>
              </a:rPr>
              <a:t>Cases are validated using case definitions </a:t>
            </a:r>
          </a:p>
          <a:p>
            <a:pPr lvl="1"/>
            <a:r>
              <a:rPr lang="en-CA" sz="2200" dirty="0" smtClean="0">
                <a:latin typeface="Arial" pitchFamily="34" charset="0"/>
                <a:cs typeface="Arial" pitchFamily="34" charset="0"/>
              </a:rPr>
              <a:t>Rates of infections are calculated</a:t>
            </a:r>
          </a:p>
          <a:p>
            <a:pPr lvl="2"/>
            <a:r>
              <a:rPr lang="en-CA" sz="2000" dirty="0" smtClean="0">
                <a:latin typeface="Arial" pitchFamily="34" charset="0"/>
                <a:cs typeface="Arial" pitchFamily="34" charset="0"/>
              </a:rPr>
              <a:t>Will be able to identify trends for infections</a:t>
            </a:r>
          </a:p>
          <a:p>
            <a:pPr lvl="2"/>
            <a:r>
              <a:rPr lang="en-CA" sz="2000" dirty="0" smtClean="0">
                <a:latin typeface="Arial" pitchFamily="34" charset="0"/>
                <a:cs typeface="Arial" pitchFamily="34" charset="0"/>
              </a:rPr>
              <a:t>Compare infections rates to own LTCH and to other LTCHs</a:t>
            </a:r>
          </a:p>
          <a:p>
            <a:endParaRPr lang="en-CA" dirty="0" smtClean="0"/>
          </a:p>
          <a:p>
            <a:endParaRPr lang="en-CA" dirty="0"/>
          </a:p>
        </p:txBody>
      </p:sp>
    </p:spTree>
    <p:extLst>
      <p:ext uri="{BB962C8B-B14F-4D97-AF65-F5344CB8AC3E}">
        <p14:creationId xmlns:p14="http://schemas.microsoft.com/office/powerpoint/2010/main" val="250037389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1"/>
                </a:solidFill>
                <a:latin typeface="Arial" pitchFamily="34" charset="0"/>
                <a:cs typeface="Arial" pitchFamily="34" charset="0"/>
              </a:rPr>
              <a:t>Objectives</a:t>
            </a:r>
            <a:endParaRPr lang="en-CA" b="1" dirty="0">
              <a:solidFill>
                <a:schemeClr val="tx1"/>
              </a:solidFill>
              <a:latin typeface="Arial" pitchFamily="34" charset="0"/>
              <a:cs typeface="Arial" pitchFamily="34" charset="0"/>
            </a:endParaRPr>
          </a:p>
        </p:txBody>
      </p:sp>
      <p:sp>
        <p:nvSpPr>
          <p:cNvPr id="4" name="Text Placeholder 3"/>
          <p:cNvSpPr>
            <a:spLocks noGrp="1"/>
          </p:cNvSpPr>
          <p:nvPr>
            <p:ph idx="1"/>
          </p:nvPr>
        </p:nvSpPr>
        <p:spPr/>
        <p:txBody>
          <a:bodyPr/>
          <a:lstStyle/>
          <a:p>
            <a:r>
              <a:rPr lang="en-CA" dirty="0" smtClean="0">
                <a:latin typeface="Arial" pitchFamily="34" charset="0"/>
                <a:cs typeface="Arial" pitchFamily="34" charset="0"/>
              </a:rPr>
              <a:t>To understand what surveillance is and why it’s important</a:t>
            </a:r>
          </a:p>
          <a:p>
            <a:r>
              <a:rPr lang="en-CA" dirty="0" smtClean="0">
                <a:latin typeface="Arial" pitchFamily="34" charset="0"/>
                <a:cs typeface="Arial" pitchFamily="34" charset="0"/>
              </a:rPr>
              <a:t>Data collection </a:t>
            </a:r>
          </a:p>
          <a:p>
            <a:pPr lvl="1"/>
            <a:r>
              <a:rPr lang="en-CA" dirty="0" smtClean="0">
                <a:latin typeface="Arial" pitchFamily="34" charset="0"/>
                <a:cs typeface="Arial" pitchFamily="34" charset="0"/>
              </a:rPr>
              <a:t>How to use the daily surveillance form</a:t>
            </a:r>
          </a:p>
          <a:p>
            <a:pPr lvl="1"/>
            <a:r>
              <a:rPr lang="en-CA" dirty="0" smtClean="0">
                <a:latin typeface="Arial" pitchFamily="34" charset="0"/>
                <a:cs typeface="Arial" pitchFamily="34" charset="0"/>
              </a:rPr>
              <a:t>What happens next?</a:t>
            </a:r>
          </a:p>
          <a:p>
            <a:pPr lvl="1"/>
            <a:endParaRPr lang="en-CA" dirty="0">
              <a:latin typeface="Arial" pitchFamily="34" charset="0"/>
              <a:cs typeface="Arial" pitchFamily="34" charset="0"/>
            </a:endParaRPr>
          </a:p>
        </p:txBody>
      </p:sp>
    </p:spTree>
    <p:extLst>
      <p:ext uri="{BB962C8B-B14F-4D97-AF65-F5344CB8AC3E}">
        <p14:creationId xmlns:p14="http://schemas.microsoft.com/office/powerpoint/2010/main" val="272432784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1"/>
                </a:solidFill>
                <a:latin typeface="Arial" panose="020B0604020202020204" pitchFamily="34" charset="0"/>
                <a:cs typeface="Arial" panose="020B0604020202020204" pitchFamily="34" charset="0"/>
              </a:rPr>
              <a:t>Surveillance</a:t>
            </a:r>
            <a:endParaRPr lang="en-CA" b="1" dirty="0">
              <a:solidFill>
                <a:schemeClr val="tx1"/>
              </a:solidFill>
              <a:latin typeface="Arial" panose="020B0604020202020204" pitchFamily="34" charset="0"/>
              <a:cs typeface="Arial" panose="020B0604020202020204" pitchFamily="34" charset="0"/>
            </a:endParaRPr>
          </a:p>
        </p:txBody>
      </p:sp>
      <p:sp>
        <p:nvSpPr>
          <p:cNvPr id="5" name="Text Placeholder 3"/>
          <p:cNvSpPr>
            <a:spLocks noGrp="1"/>
          </p:cNvSpPr>
          <p:nvPr>
            <p:ph idx="1"/>
          </p:nvPr>
        </p:nvSpPr>
        <p:spPr/>
        <p:txBody>
          <a:bodyPr>
            <a:normAutofit/>
          </a:bodyPr>
          <a:lstStyle/>
          <a:p>
            <a:r>
              <a:rPr lang="en-CA" dirty="0">
                <a:latin typeface="Arial" pitchFamily="34" charset="0"/>
                <a:cs typeface="Arial" pitchFamily="34" charset="0"/>
              </a:rPr>
              <a:t>What is surveillance?</a:t>
            </a:r>
          </a:p>
          <a:p>
            <a:pPr lvl="1">
              <a:lnSpc>
                <a:spcPct val="120000"/>
              </a:lnSpc>
              <a:spcBef>
                <a:spcPts val="0"/>
              </a:spcBef>
            </a:pPr>
            <a:r>
              <a:rPr lang="en-CA" dirty="0">
                <a:latin typeface="Arial" pitchFamily="34" charset="0"/>
                <a:cs typeface="Arial" pitchFamily="34" charset="0"/>
              </a:rPr>
              <a:t>Systematic ongoing collection, collation and analysis of data</a:t>
            </a:r>
          </a:p>
          <a:p>
            <a:pPr lvl="2">
              <a:lnSpc>
                <a:spcPct val="120000"/>
              </a:lnSpc>
              <a:spcBef>
                <a:spcPts val="0"/>
              </a:spcBef>
            </a:pPr>
            <a:r>
              <a:rPr lang="en-CA" dirty="0" smtClean="0">
                <a:latin typeface="Arial" pitchFamily="34" charset="0"/>
                <a:cs typeface="Arial" pitchFamily="34" charset="0"/>
              </a:rPr>
              <a:t>Shared with those who can take action in a timely manner</a:t>
            </a:r>
          </a:p>
          <a:p>
            <a:pPr lvl="1">
              <a:lnSpc>
                <a:spcPct val="120000"/>
              </a:lnSpc>
              <a:spcBef>
                <a:spcPts val="0"/>
              </a:spcBef>
            </a:pPr>
            <a:r>
              <a:rPr lang="en-CA" dirty="0" smtClean="0">
                <a:latin typeface="Arial" pitchFamily="34" charset="0"/>
                <a:cs typeface="Arial" pitchFamily="34" charset="0"/>
              </a:rPr>
              <a:t>Surveillance can reduce infections by:</a:t>
            </a:r>
          </a:p>
          <a:p>
            <a:pPr lvl="2">
              <a:lnSpc>
                <a:spcPct val="120000"/>
              </a:lnSpc>
              <a:spcBef>
                <a:spcPts val="0"/>
              </a:spcBef>
            </a:pPr>
            <a:r>
              <a:rPr lang="en-CA" dirty="0" smtClean="0">
                <a:latin typeface="Arial" pitchFamily="34" charset="0"/>
                <a:cs typeface="Arial" pitchFamily="34" charset="0"/>
              </a:rPr>
              <a:t>Identifying increasing trends of infections to allow for early interventions</a:t>
            </a:r>
          </a:p>
          <a:p>
            <a:pPr lvl="3">
              <a:lnSpc>
                <a:spcPct val="120000"/>
              </a:lnSpc>
              <a:spcBef>
                <a:spcPts val="0"/>
              </a:spcBef>
            </a:pPr>
            <a:r>
              <a:rPr lang="en-CA" dirty="0" smtClean="0">
                <a:latin typeface="Arial" pitchFamily="34" charset="0"/>
                <a:cs typeface="Arial" pitchFamily="34" charset="0"/>
              </a:rPr>
              <a:t>Preventing health care-associated infections (HAIs)</a:t>
            </a:r>
          </a:p>
          <a:p>
            <a:pPr lvl="3">
              <a:lnSpc>
                <a:spcPct val="120000"/>
              </a:lnSpc>
              <a:spcBef>
                <a:spcPts val="0"/>
              </a:spcBef>
            </a:pPr>
            <a:r>
              <a:rPr lang="en-CA" dirty="0" smtClean="0">
                <a:latin typeface="Arial" pitchFamily="34" charset="0"/>
                <a:cs typeface="Arial" pitchFamily="34" charset="0"/>
              </a:rPr>
              <a:t>Preventing outbreaks</a:t>
            </a:r>
          </a:p>
          <a:p>
            <a:pPr lvl="2">
              <a:lnSpc>
                <a:spcPct val="120000"/>
              </a:lnSpc>
              <a:spcBef>
                <a:spcPts val="0"/>
              </a:spcBef>
            </a:pPr>
            <a:r>
              <a:rPr lang="en-CA" dirty="0" smtClean="0">
                <a:latin typeface="Arial" pitchFamily="34" charset="0"/>
                <a:cs typeface="Arial" pitchFamily="34" charset="0"/>
              </a:rPr>
              <a:t>Identifying outbreaks early</a:t>
            </a:r>
          </a:p>
          <a:p>
            <a:pPr lvl="2">
              <a:lnSpc>
                <a:spcPct val="120000"/>
              </a:lnSpc>
              <a:spcBef>
                <a:spcPts val="0"/>
              </a:spcBef>
            </a:pPr>
            <a:r>
              <a:rPr lang="en-CA" dirty="0" smtClean="0">
                <a:latin typeface="Arial" pitchFamily="34" charset="0"/>
                <a:cs typeface="Arial" pitchFamily="34" charset="0"/>
              </a:rPr>
              <a:t>Improved awareness of signs/symptoms of infections</a:t>
            </a:r>
          </a:p>
          <a:p>
            <a:pPr lvl="2"/>
            <a:endParaRPr lang="en-CA" dirty="0" smtClean="0"/>
          </a:p>
          <a:p>
            <a:endParaRPr lang="en-CA" dirty="0">
              <a:latin typeface="Arial" pitchFamily="34" charset="0"/>
              <a:cs typeface="Arial" pitchFamily="34" charset="0"/>
            </a:endParaRPr>
          </a:p>
          <a:p>
            <a:endParaRPr lang="en-CA" dirty="0" smtClean="0">
              <a:latin typeface="Arial" pitchFamily="34" charset="0"/>
              <a:cs typeface="Arial" pitchFamily="34" charset="0"/>
            </a:endParaRPr>
          </a:p>
          <a:p>
            <a:endParaRPr lang="en-CA" dirty="0">
              <a:latin typeface="Arial" pitchFamily="34" charset="0"/>
              <a:cs typeface="Arial" pitchFamily="34" charset="0"/>
            </a:endParaRPr>
          </a:p>
        </p:txBody>
      </p:sp>
    </p:spTree>
    <p:extLst>
      <p:ext uri="{BB962C8B-B14F-4D97-AF65-F5344CB8AC3E}">
        <p14:creationId xmlns:p14="http://schemas.microsoft.com/office/powerpoint/2010/main" val="403652876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500" b="1" dirty="0">
                <a:solidFill>
                  <a:schemeClr val="tx1"/>
                </a:solidFill>
                <a:latin typeface="Arial" panose="020B0604020202020204" pitchFamily="34" charset="0"/>
                <a:cs typeface="Arial" panose="020B0604020202020204" pitchFamily="34" charset="0"/>
              </a:rPr>
              <a:t>Surveillance Best Practice Document</a:t>
            </a:r>
          </a:p>
        </p:txBody>
      </p:sp>
      <p:sp>
        <p:nvSpPr>
          <p:cNvPr id="5" name="Text Placeholder 3"/>
          <p:cNvSpPr>
            <a:spLocks noGrp="1"/>
          </p:cNvSpPr>
          <p:nvPr>
            <p:ph idx="1"/>
          </p:nvPr>
        </p:nvSpPr>
        <p:spPr/>
        <p:txBody>
          <a:bodyPr>
            <a:normAutofit/>
          </a:bodyPr>
          <a:lstStyle/>
          <a:p>
            <a:endParaRPr lang="en-CA" dirty="0">
              <a:latin typeface="Arial" pitchFamily="34" charset="0"/>
              <a:cs typeface="Arial" pitchFamily="34" charset="0"/>
            </a:endParaRPr>
          </a:p>
          <a:p>
            <a:endParaRPr lang="en-CA" dirty="0" smtClean="0">
              <a:latin typeface="Arial" pitchFamily="34" charset="0"/>
              <a:cs typeface="Arial" pitchFamily="34" charset="0"/>
            </a:endParaRPr>
          </a:p>
          <a:p>
            <a:endParaRPr lang="en-CA" dirty="0">
              <a:latin typeface="Arial" pitchFamily="34" charset="0"/>
              <a:cs typeface="Arial"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143000"/>
            <a:ext cx="4035527" cy="509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6"/>
          <p:cNvSpPr txBox="1">
            <a:spLocks/>
          </p:cNvSpPr>
          <p:nvPr/>
        </p:nvSpPr>
        <p:spPr>
          <a:xfrm>
            <a:off x="756454" y="1582358"/>
            <a:ext cx="3610594"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Roboto Condensed" panose="02000000000000000000" pitchFamily="2" charset="0"/>
                <a:ea typeface="Roboto Condensed"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CA" dirty="0" smtClean="0">
                <a:latin typeface="Arial" pitchFamily="34" charset="0"/>
                <a:cs typeface="Arial" pitchFamily="34" charset="0"/>
              </a:rPr>
              <a:t>Great resource to learn more about surveillance</a:t>
            </a:r>
            <a:r>
              <a:rPr lang="en-CA" dirty="0" smtClean="0"/>
              <a:t>:</a:t>
            </a:r>
            <a:endParaRPr lang="en-CA" baseline="30000" dirty="0"/>
          </a:p>
        </p:txBody>
      </p:sp>
      <p:sp>
        <p:nvSpPr>
          <p:cNvPr id="7" name="TextBox 6"/>
          <p:cNvSpPr txBox="1"/>
          <p:nvPr/>
        </p:nvSpPr>
        <p:spPr>
          <a:xfrm>
            <a:off x="1981200" y="6333238"/>
            <a:ext cx="5646226" cy="553998"/>
          </a:xfrm>
          <a:prstGeom prst="rect">
            <a:avLst/>
          </a:prstGeom>
          <a:noFill/>
        </p:spPr>
        <p:txBody>
          <a:bodyPr wrap="none" rtlCol="0">
            <a:spAutoFit/>
          </a:bodyPr>
          <a:lstStyle/>
          <a:p>
            <a:pPr eaLnBrk="1" hangingPunct="1"/>
            <a:r>
              <a:rPr lang="en-CA" sz="1200" dirty="0" smtClean="0">
                <a:hlinkClick r:id="rId4"/>
              </a:rPr>
              <a:t>https</a:t>
            </a:r>
            <a:r>
              <a:rPr lang="en-CA" sz="1200" dirty="0">
                <a:hlinkClick r:id="rId4"/>
              </a:rPr>
              <a:t>://www.publichealthontario.ca/-/</a:t>
            </a:r>
            <a:r>
              <a:rPr lang="en-CA" sz="1200" dirty="0" smtClean="0">
                <a:hlinkClick r:id="rId4"/>
              </a:rPr>
              <a:t>media/documents/bp-hai-surveillance.pdf?la=en</a:t>
            </a:r>
            <a:endParaRPr lang="en-CA" sz="1200" dirty="0" smtClean="0"/>
          </a:p>
          <a:p>
            <a:pPr eaLnBrk="1" hangingPunct="1"/>
            <a:endParaRPr lang="en-CA" dirty="0"/>
          </a:p>
        </p:txBody>
      </p:sp>
    </p:spTree>
    <p:extLst>
      <p:ext uri="{BB962C8B-B14F-4D97-AF65-F5344CB8AC3E}">
        <p14:creationId xmlns:p14="http://schemas.microsoft.com/office/powerpoint/2010/main" val="227640170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1" y="94855"/>
            <a:ext cx="8458199" cy="762000"/>
          </a:xfrm>
        </p:spPr>
        <p:txBody>
          <a:bodyPr>
            <a:normAutofit/>
          </a:bodyPr>
          <a:lstStyle/>
          <a:p>
            <a:r>
              <a:rPr lang="en-CA" sz="3500" b="1" dirty="0" smtClean="0">
                <a:solidFill>
                  <a:schemeClr val="tx1"/>
                </a:solidFill>
                <a:latin typeface="Arial" panose="020B0604020202020204" pitchFamily="34" charset="0"/>
                <a:cs typeface="Arial" panose="020B0604020202020204" pitchFamily="34" charset="0"/>
              </a:rPr>
              <a:t>Why is Surveillance </a:t>
            </a:r>
            <a:r>
              <a:rPr lang="en-CA" sz="3500" b="1" dirty="0">
                <a:solidFill>
                  <a:schemeClr val="tx1"/>
                </a:solidFill>
                <a:latin typeface="Arial" panose="020B0604020202020204" pitchFamily="34" charset="0"/>
                <a:cs typeface="Arial" panose="020B0604020202020204" pitchFamily="34" charset="0"/>
              </a:rPr>
              <a:t>I</a:t>
            </a:r>
            <a:r>
              <a:rPr lang="en-CA" sz="3500" b="1" dirty="0" smtClean="0">
                <a:solidFill>
                  <a:schemeClr val="tx1"/>
                </a:solidFill>
                <a:latin typeface="Arial" panose="020B0604020202020204" pitchFamily="34" charset="0"/>
                <a:cs typeface="Arial" panose="020B0604020202020204" pitchFamily="34" charset="0"/>
              </a:rPr>
              <a:t>mportant in LTC?</a:t>
            </a:r>
            <a:endParaRPr lang="en-CA" sz="35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398"/>
            <a:ext cx="8229600" cy="4525963"/>
          </a:xfrm>
        </p:spPr>
        <p:txBody>
          <a:bodyPr>
            <a:normAutofit lnSpcReduction="10000"/>
          </a:bodyPr>
          <a:lstStyle/>
          <a:p>
            <a:pPr>
              <a:lnSpc>
                <a:spcPct val="120000"/>
              </a:lnSpc>
              <a:spcBef>
                <a:spcPts val="0"/>
              </a:spcBef>
            </a:pPr>
            <a:r>
              <a:rPr lang="en-CA" sz="2400" dirty="0" smtClean="0">
                <a:latin typeface="Arial" pitchFamily="34" charset="0"/>
                <a:cs typeface="Arial" pitchFamily="34" charset="0"/>
              </a:rPr>
              <a:t>Health care-associated infections are common in long-term care (LTC)</a:t>
            </a:r>
          </a:p>
          <a:p>
            <a:pPr lvl="1">
              <a:lnSpc>
                <a:spcPct val="120000"/>
              </a:lnSpc>
              <a:spcBef>
                <a:spcPts val="0"/>
              </a:spcBef>
            </a:pPr>
            <a:r>
              <a:rPr lang="en-CA" sz="2200" dirty="0" smtClean="0">
                <a:latin typeface="Arial" pitchFamily="34" charset="0"/>
                <a:cs typeface="Arial" pitchFamily="34" charset="0"/>
              </a:rPr>
              <a:t>3-7 cases per 1000 resident days</a:t>
            </a:r>
          </a:p>
          <a:p>
            <a:pPr>
              <a:lnSpc>
                <a:spcPct val="120000"/>
              </a:lnSpc>
              <a:spcBef>
                <a:spcPts val="0"/>
              </a:spcBef>
            </a:pPr>
            <a:r>
              <a:rPr lang="en-CA" sz="2400" dirty="0" smtClean="0">
                <a:latin typeface="Arial" pitchFamily="34" charset="0"/>
                <a:cs typeface="Arial" pitchFamily="34" charset="0"/>
              </a:rPr>
              <a:t>Outbreaks can be difficult to contain</a:t>
            </a:r>
          </a:p>
          <a:p>
            <a:pPr lvl="1">
              <a:lnSpc>
                <a:spcPct val="120000"/>
              </a:lnSpc>
              <a:spcBef>
                <a:spcPts val="0"/>
              </a:spcBef>
            </a:pPr>
            <a:r>
              <a:rPr lang="en-CA" sz="2200" dirty="0" smtClean="0">
                <a:latin typeface="Arial" pitchFamily="34" charset="0"/>
                <a:cs typeface="Arial" pitchFamily="34" charset="0"/>
              </a:rPr>
              <a:t>Outbreaks result in significant cost to the organization</a:t>
            </a:r>
          </a:p>
          <a:p>
            <a:pPr>
              <a:lnSpc>
                <a:spcPct val="120000"/>
              </a:lnSpc>
              <a:spcBef>
                <a:spcPts val="0"/>
              </a:spcBef>
            </a:pPr>
            <a:r>
              <a:rPr lang="en-CA" sz="2400" dirty="0" smtClean="0">
                <a:latin typeface="Arial" pitchFamily="34" charset="0"/>
                <a:cs typeface="Arial" pitchFamily="34" charset="0"/>
              </a:rPr>
              <a:t>It is estimated that 70% of HAIs are preventable</a:t>
            </a:r>
          </a:p>
          <a:p>
            <a:pPr>
              <a:lnSpc>
                <a:spcPct val="120000"/>
              </a:lnSpc>
              <a:spcBef>
                <a:spcPts val="0"/>
              </a:spcBef>
            </a:pPr>
            <a:r>
              <a:rPr lang="en-CA" sz="2400" dirty="0" smtClean="0">
                <a:latin typeface="Arial" pitchFamily="34" charset="0"/>
                <a:cs typeface="Arial" pitchFamily="34" charset="0"/>
              </a:rPr>
              <a:t>The population requiring LTC is increasing and are at greater risk for infections</a:t>
            </a:r>
          </a:p>
          <a:p>
            <a:pPr lvl="1">
              <a:lnSpc>
                <a:spcPct val="120000"/>
              </a:lnSpc>
              <a:spcBef>
                <a:spcPts val="0"/>
              </a:spcBef>
            </a:pPr>
            <a:r>
              <a:rPr lang="en-CA" sz="2200" dirty="0" smtClean="0">
                <a:latin typeface="Arial" pitchFamily="34" charset="0"/>
                <a:cs typeface="Arial" pitchFamily="34" charset="0"/>
              </a:rPr>
              <a:t>Have other underlying health conditions</a:t>
            </a:r>
          </a:p>
          <a:p>
            <a:pPr lvl="1">
              <a:lnSpc>
                <a:spcPct val="120000"/>
              </a:lnSpc>
              <a:spcBef>
                <a:spcPts val="0"/>
              </a:spcBef>
            </a:pPr>
            <a:r>
              <a:rPr lang="en-CA" sz="2200" dirty="0">
                <a:latin typeface="Arial" pitchFamily="34" charset="0"/>
                <a:cs typeface="Arial" pitchFamily="34" charset="0"/>
              </a:rPr>
              <a:t>Receive more medical care and procedures</a:t>
            </a:r>
          </a:p>
          <a:p>
            <a:pPr lvl="1">
              <a:lnSpc>
                <a:spcPct val="120000"/>
              </a:lnSpc>
              <a:spcBef>
                <a:spcPts val="0"/>
              </a:spcBef>
            </a:pPr>
            <a:r>
              <a:rPr lang="en-CA" sz="2200" dirty="0" smtClean="0">
                <a:latin typeface="Arial" pitchFamily="34" charset="0"/>
                <a:cs typeface="Arial" pitchFamily="34" charset="0"/>
              </a:rPr>
              <a:t>HAIs are the most frequent cause of transfers to hospital</a:t>
            </a:r>
          </a:p>
        </p:txBody>
      </p:sp>
    </p:spTree>
    <p:extLst>
      <p:ext uri="{BB962C8B-B14F-4D97-AF65-F5344CB8AC3E}">
        <p14:creationId xmlns:p14="http://schemas.microsoft.com/office/powerpoint/2010/main" val="392419638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0"/>
            <a:ext cx="8568952" cy="1143000"/>
          </a:xfrm>
        </p:spPr>
        <p:txBody>
          <a:bodyPr>
            <a:noAutofit/>
          </a:bodyPr>
          <a:lstStyle/>
          <a:p>
            <a:r>
              <a:rPr lang="en-CA" sz="3300" b="1" dirty="0" smtClean="0">
                <a:solidFill>
                  <a:schemeClr val="tx1"/>
                </a:solidFill>
                <a:latin typeface="Arial" pitchFamily="34" charset="0"/>
                <a:cs typeface="Arial" pitchFamily="34" charset="0"/>
              </a:rPr>
              <a:t>Implementation of a Surveillance Program</a:t>
            </a:r>
            <a:endParaRPr lang="en-CA" sz="3300" b="1" dirty="0">
              <a:solidFill>
                <a:schemeClr val="tx1"/>
              </a:solidFill>
              <a:latin typeface="Arial" pitchFamily="34" charset="0"/>
              <a:cs typeface="Arial" pitchFamily="34" charset="0"/>
            </a:endParaRPr>
          </a:p>
        </p:txBody>
      </p:sp>
      <p:sp>
        <p:nvSpPr>
          <p:cNvPr id="4" name="Text Placeholder 3"/>
          <p:cNvSpPr>
            <a:spLocks noGrp="1"/>
          </p:cNvSpPr>
          <p:nvPr>
            <p:ph idx="1"/>
          </p:nvPr>
        </p:nvSpPr>
        <p:spPr/>
        <p:txBody>
          <a:bodyPr>
            <a:normAutofit/>
          </a:bodyPr>
          <a:lstStyle/>
          <a:p>
            <a:pPr>
              <a:spcBef>
                <a:spcPts val="0"/>
              </a:spcBef>
            </a:pPr>
            <a:r>
              <a:rPr lang="en-CA" dirty="0" smtClean="0">
                <a:latin typeface="Arial" pitchFamily="34" charset="0"/>
                <a:cs typeface="Arial" pitchFamily="34" charset="0"/>
              </a:rPr>
              <a:t>The LTC Surveillance T</a:t>
            </a:r>
            <a:r>
              <a:rPr lang="en-CA" sz="2800" dirty="0" smtClean="0">
                <a:latin typeface="Arial" pitchFamily="34" charset="0"/>
                <a:cs typeface="Arial" pitchFamily="34" charset="0"/>
              </a:rPr>
              <a:t>oolkit was developed by PHO IPAC specialists in collaboration with Schlegel Villages to support LTC infection control staff in tracking and controlling infections</a:t>
            </a:r>
          </a:p>
          <a:p>
            <a:pPr lvl="1">
              <a:spcBef>
                <a:spcPts val="0"/>
              </a:spcBef>
            </a:pPr>
            <a:r>
              <a:rPr lang="en-US" sz="2400" dirty="0" smtClean="0">
                <a:latin typeface="Arial" pitchFamily="34" charset="0"/>
                <a:cs typeface="Arial" pitchFamily="34" charset="0"/>
              </a:rPr>
              <a:t>The toolkit was trialed in Schlegel Villages LTC homes, evaluated and improved</a:t>
            </a:r>
          </a:p>
          <a:p>
            <a:pPr>
              <a:spcBef>
                <a:spcPts val="0"/>
              </a:spcBef>
            </a:pPr>
            <a:endParaRPr lang="en-CA" sz="2800" dirty="0">
              <a:latin typeface="Arial" pitchFamily="34" charset="0"/>
              <a:cs typeface="Arial" pitchFamily="34" charset="0"/>
            </a:endParaRPr>
          </a:p>
        </p:txBody>
      </p:sp>
    </p:spTree>
    <p:extLst>
      <p:ext uri="{BB962C8B-B14F-4D97-AF65-F5344CB8AC3E}">
        <p14:creationId xmlns:p14="http://schemas.microsoft.com/office/powerpoint/2010/main" val="76359959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normAutofit/>
          </a:bodyPr>
          <a:lstStyle/>
          <a:p>
            <a:pPr>
              <a:lnSpc>
                <a:spcPct val="110000"/>
              </a:lnSpc>
              <a:spcBef>
                <a:spcPts val="0"/>
              </a:spcBef>
            </a:pPr>
            <a:r>
              <a:rPr lang="en-CA" dirty="0" smtClean="0">
                <a:latin typeface="Arial" pitchFamily="34" charset="0"/>
                <a:cs typeface="Arial" pitchFamily="34" charset="0"/>
              </a:rPr>
              <a:t>New data collection form will be introduced </a:t>
            </a:r>
          </a:p>
          <a:p>
            <a:pPr lvl="1">
              <a:lnSpc>
                <a:spcPct val="110000"/>
              </a:lnSpc>
              <a:spcBef>
                <a:spcPts val="0"/>
              </a:spcBef>
            </a:pPr>
            <a:r>
              <a:rPr lang="en-CA" dirty="0" smtClean="0">
                <a:latin typeface="Arial" pitchFamily="34" charset="0"/>
                <a:cs typeface="Arial" pitchFamily="34" charset="0"/>
              </a:rPr>
              <a:t>The </a:t>
            </a:r>
            <a:r>
              <a:rPr lang="en-CA" b="1" dirty="0" smtClean="0">
                <a:latin typeface="Arial" pitchFamily="34" charset="0"/>
                <a:cs typeface="Arial" pitchFamily="34" charset="0"/>
              </a:rPr>
              <a:t>daily surveillance form </a:t>
            </a:r>
            <a:r>
              <a:rPr lang="en-CA" dirty="0" smtClean="0">
                <a:latin typeface="Arial" pitchFamily="34" charset="0"/>
                <a:cs typeface="Arial" pitchFamily="34" charset="0"/>
              </a:rPr>
              <a:t>is used to capture signs and symptoms of infections in residents on every shift</a:t>
            </a:r>
          </a:p>
          <a:p>
            <a:pPr lvl="1">
              <a:lnSpc>
                <a:spcPct val="110000"/>
              </a:lnSpc>
              <a:spcBef>
                <a:spcPts val="0"/>
              </a:spcBef>
            </a:pPr>
            <a:r>
              <a:rPr lang="en-CA" dirty="0" smtClean="0">
                <a:latin typeface="Arial" pitchFamily="34" charset="0"/>
                <a:cs typeface="Arial" pitchFamily="34" charset="0"/>
              </a:rPr>
              <a:t>Sign the daily surveillance form every shift</a:t>
            </a:r>
          </a:p>
          <a:p>
            <a:pPr>
              <a:lnSpc>
                <a:spcPct val="110000"/>
              </a:lnSpc>
              <a:spcBef>
                <a:spcPts val="0"/>
              </a:spcBef>
            </a:pPr>
            <a:r>
              <a:rPr lang="en-CA" dirty="0" smtClean="0">
                <a:latin typeface="Arial" pitchFamily="34" charset="0"/>
                <a:cs typeface="Arial" pitchFamily="34" charset="0"/>
              </a:rPr>
              <a:t>Enter progress notes into resident charts</a:t>
            </a:r>
          </a:p>
          <a:p>
            <a:pPr>
              <a:lnSpc>
                <a:spcPct val="110000"/>
              </a:lnSpc>
              <a:spcBef>
                <a:spcPts val="0"/>
              </a:spcBef>
            </a:pPr>
            <a:r>
              <a:rPr lang="en-CA" dirty="0" smtClean="0">
                <a:latin typeface="Arial" pitchFamily="34" charset="0"/>
                <a:cs typeface="Arial" pitchFamily="34" charset="0"/>
              </a:rPr>
              <a:t>The Infection Control Professional (ICP), or designate, will regularly (daily/weekly) review daily surveillance form and collect/keep at the end of the month</a:t>
            </a:r>
          </a:p>
        </p:txBody>
      </p:sp>
      <p:sp>
        <p:nvSpPr>
          <p:cNvPr id="2" name="Title 1"/>
          <p:cNvSpPr>
            <a:spLocks noGrp="1"/>
          </p:cNvSpPr>
          <p:nvPr>
            <p:ph type="title"/>
          </p:nvPr>
        </p:nvSpPr>
        <p:spPr/>
        <p:txBody>
          <a:bodyPr>
            <a:normAutofit/>
          </a:bodyPr>
          <a:lstStyle/>
          <a:p>
            <a:r>
              <a:rPr lang="en-CA" sz="4000" b="1" dirty="0" smtClean="0">
                <a:solidFill>
                  <a:schemeClr val="tx1"/>
                </a:solidFill>
                <a:latin typeface="Arial" pitchFamily="34" charset="0"/>
                <a:cs typeface="Arial" pitchFamily="34" charset="0"/>
              </a:rPr>
              <a:t>What does this mean for you?</a:t>
            </a:r>
            <a:endParaRPr lang="en-CA" sz="4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593521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24" r="1514" b="14517"/>
          <a:stretch/>
        </p:blipFill>
        <p:spPr>
          <a:xfrm>
            <a:off x="990600" y="1371600"/>
            <a:ext cx="7123866" cy="4800600"/>
          </a:xfrm>
          <a:prstGeom prst="rect">
            <a:avLst/>
          </a:prstGeom>
          <a:ln w="9525">
            <a:solidFill>
              <a:schemeClr val="tx1"/>
            </a:solidFill>
          </a:ln>
        </p:spPr>
      </p:pic>
      <p:sp>
        <p:nvSpPr>
          <p:cNvPr id="2" name="Title 1"/>
          <p:cNvSpPr>
            <a:spLocks noGrp="1"/>
          </p:cNvSpPr>
          <p:nvPr>
            <p:ph type="title"/>
          </p:nvPr>
        </p:nvSpPr>
        <p:spPr/>
        <p:txBody>
          <a:bodyPr/>
          <a:lstStyle/>
          <a:p>
            <a:r>
              <a:rPr lang="en-US" b="1" dirty="0" smtClean="0">
                <a:solidFill>
                  <a:schemeClr val="tx1"/>
                </a:solidFill>
                <a:latin typeface="Arial" panose="020B0604020202020204" pitchFamily="34" charset="0"/>
                <a:cs typeface="Arial" panose="020B0604020202020204" pitchFamily="34" charset="0"/>
              </a:rPr>
              <a:t>Daily Surveillance Form</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61050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24" r="1514" b="81818"/>
          <a:stretch/>
        </p:blipFill>
        <p:spPr>
          <a:xfrm>
            <a:off x="457816" y="1905000"/>
            <a:ext cx="8038266" cy="1152128"/>
          </a:xfrm>
          <a:prstGeom prst="rect">
            <a:avLst/>
          </a:prstGeom>
          <a:ln w="9525">
            <a:solidFill>
              <a:schemeClr val="tx1"/>
            </a:solidFill>
          </a:ln>
        </p:spPr>
      </p:pic>
      <p:sp>
        <p:nvSpPr>
          <p:cNvPr id="2" name="Rectangle 1"/>
          <p:cNvSpPr/>
          <p:nvPr/>
        </p:nvSpPr>
        <p:spPr>
          <a:xfrm>
            <a:off x="565828" y="3429000"/>
            <a:ext cx="7822242" cy="2600712"/>
          </a:xfrm>
          <a:prstGeom prst="rect">
            <a:avLst/>
          </a:prstGeom>
        </p:spPr>
        <p:txBody>
          <a:bodyPr wrap="square">
            <a:spAutoFit/>
          </a:bodyPr>
          <a:lstStyle/>
          <a:p>
            <a:pPr marL="285750" indent="-285750">
              <a:buFont typeface="Arial" panose="020B0604020202020204" pitchFamily="34" charset="0"/>
              <a:buChar char="•"/>
            </a:pPr>
            <a:r>
              <a:rPr lang="en-CA" sz="2800" dirty="0"/>
              <a:t>Place one of these forms on each unit</a:t>
            </a:r>
          </a:p>
          <a:p>
            <a:pPr marL="742950" lvl="1" indent="-285750">
              <a:buFont typeface="Arial" panose="020B0604020202020204" pitchFamily="34" charset="0"/>
              <a:buChar char="•"/>
            </a:pPr>
            <a:r>
              <a:rPr lang="en-CA" sz="2700" dirty="0"/>
              <a:t>Used by front line nurses to document signs and symptoms of infections</a:t>
            </a:r>
          </a:p>
          <a:p>
            <a:pPr marL="742950" lvl="1" indent="-285750">
              <a:buFont typeface="Arial" panose="020B0604020202020204" pitchFamily="34" charset="0"/>
              <a:buChar char="•"/>
            </a:pPr>
            <a:r>
              <a:rPr lang="en-CA" sz="2700" dirty="0"/>
              <a:t>Responsible nurse initial each shift </a:t>
            </a:r>
          </a:p>
          <a:p>
            <a:pPr marL="742950" lvl="1" indent="-285750">
              <a:buFont typeface="Arial" panose="020B0604020202020204" pitchFamily="34" charset="0"/>
              <a:buChar char="•"/>
            </a:pPr>
            <a:r>
              <a:rPr lang="en-CA" sz="2700" dirty="0"/>
              <a:t>Doesn’t replace complete documentation in progress notes</a:t>
            </a:r>
          </a:p>
        </p:txBody>
      </p:sp>
      <p:sp>
        <p:nvSpPr>
          <p:cNvPr id="7" name="Title 1"/>
          <p:cNvSpPr>
            <a:spLocks noGrp="1"/>
          </p:cNvSpPr>
          <p:nvPr>
            <p:ph type="title"/>
          </p:nvPr>
        </p:nvSpPr>
        <p:spPr/>
        <p:txBody>
          <a:bodyPr/>
          <a:lstStyle/>
          <a:p>
            <a:r>
              <a:rPr lang="en-US" b="1" dirty="0" smtClean="0">
                <a:solidFill>
                  <a:schemeClr val="tx1"/>
                </a:solidFill>
                <a:latin typeface="Arial" panose="020B0604020202020204" pitchFamily="34" charset="0"/>
                <a:cs typeface="Arial" panose="020B0604020202020204" pitchFamily="34" charset="0"/>
              </a:rPr>
              <a:t>Daily Surveillance Form</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402925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3413</TotalTime>
  <Words>2080</Words>
  <Application>Microsoft Office PowerPoint</Application>
  <PresentationFormat>On-screen Show (4:3)</PresentationFormat>
  <Paragraphs>105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Objectives</vt:lpstr>
      <vt:lpstr>Surveillance</vt:lpstr>
      <vt:lpstr>Surveillance Best Practice Document</vt:lpstr>
      <vt:lpstr>Why is Surveillance Important in LTC?</vt:lpstr>
      <vt:lpstr>Implementation of a Surveillance Program</vt:lpstr>
      <vt:lpstr>What does this mean for you?</vt:lpstr>
      <vt:lpstr>Daily Surveillance Form</vt:lpstr>
      <vt:lpstr>Daily Surveillance Form</vt:lpstr>
      <vt:lpstr>Daily Surveillance Form</vt:lpstr>
      <vt:lpstr>Case Definitions</vt:lpstr>
      <vt:lpstr>Case Definitions</vt:lpstr>
      <vt:lpstr>The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Windows User</cp:lastModifiedBy>
  <cp:revision>117</cp:revision>
  <cp:lastPrinted>2019-02-14T18:19:10Z</cp:lastPrinted>
  <dcterms:created xsi:type="dcterms:W3CDTF">2014-01-08T21:50:30Z</dcterms:created>
  <dcterms:modified xsi:type="dcterms:W3CDTF">2020-09-28T18:58:10Z</dcterms:modified>
</cp:coreProperties>
</file>