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314" r:id="rId2"/>
    <p:sldId id="312" r:id="rId3"/>
    <p:sldId id="258" r:id="rId4"/>
    <p:sldId id="292" r:id="rId5"/>
    <p:sldId id="259" r:id="rId6"/>
    <p:sldId id="300" r:id="rId7"/>
    <p:sldId id="299" r:id="rId8"/>
    <p:sldId id="284" r:id="rId9"/>
    <p:sldId id="285" r:id="rId10"/>
    <p:sldId id="298" r:id="rId11"/>
    <p:sldId id="297" r:id="rId12"/>
    <p:sldId id="301" r:id="rId13"/>
    <p:sldId id="260" r:id="rId14"/>
    <p:sldId id="278" r:id="rId15"/>
    <p:sldId id="302" r:id="rId16"/>
    <p:sldId id="277" r:id="rId17"/>
    <p:sldId id="261" r:id="rId18"/>
    <p:sldId id="303" r:id="rId19"/>
    <p:sldId id="304" r:id="rId20"/>
    <p:sldId id="306" r:id="rId21"/>
    <p:sldId id="305" r:id="rId22"/>
    <p:sldId id="308" r:id="rId23"/>
    <p:sldId id="316" r:id="rId24"/>
    <p:sldId id="307" r:id="rId25"/>
    <p:sldId id="317" r:id="rId26"/>
    <p:sldId id="309" r:id="rId27"/>
    <p:sldId id="263" r:id="rId28"/>
    <p:sldId id="280" r:id="rId29"/>
    <p:sldId id="320" r:id="rId30"/>
    <p:sldId id="319" r:id="rId31"/>
    <p:sldId id="310" r:id="rId32"/>
    <p:sldId id="264" r:id="rId33"/>
    <p:sldId id="281" r:id="rId34"/>
    <p:sldId id="267" r:id="rId35"/>
    <p:sldId id="266" r:id="rId36"/>
    <p:sldId id="265" r:id="rId37"/>
    <p:sldId id="268" r:id="rId38"/>
    <p:sldId id="311" r:id="rId39"/>
    <p:sldId id="270" r:id="rId40"/>
  </p:sldIdLst>
  <p:sldSz cx="9144000" cy="6858000" type="screen4x3"/>
  <p:notesSz cx="6858000" cy="9144000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m MacFarlane" initials="S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05" autoAdjust="0"/>
  </p:normalViewPr>
  <p:slideViewPr>
    <p:cSldViewPr>
      <p:cViewPr>
        <p:scale>
          <a:sx n="60" d="100"/>
          <a:sy n="60" d="100"/>
        </p:scale>
        <p:origin x="-3084" y="-11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8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9316-A359-4077-B4E0-92E94EDDC955}" type="datetimeFigureOut">
              <a:rPr lang="en-CA" smtClean="0"/>
              <a:t>10/07/2018</a:t>
            </a:fld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6A36EC-4701-4B5A-8FA4-831411607B95}" type="slidenum">
              <a:rPr lang="en-CA" smtClean="0"/>
              <a:t>‹#›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301208"/>
            <a:ext cx="3384376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9316-A359-4077-B4E0-92E94EDDC955}" type="datetimeFigureOut">
              <a:rPr lang="en-CA" smtClean="0"/>
              <a:t>10/07/2018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A36EC-4701-4B5A-8FA4-831411607B9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9316-A359-4077-B4E0-92E94EDDC955}" type="datetimeFigureOut">
              <a:rPr lang="en-CA" smtClean="0"/>
              <a:t>10/07/2018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A36EC-4701-4B5A-8FA4-831411607B9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9316-A359-4077-B4E0-92E94EDDC955}" type="datetimeFigureOut">
              <a:rPr lang="en-CA" smtClean="0"/>
              <a:t>10/07/2018</a:t>
            </a:fld>
            <a:endParaRPr lang="en-C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6A36EC-4701-4B5A-8FA4-831411607B95}" type="slidenum">
              <a:rPr lang="en-CA" smtClean="0"/>
              <a:t>‹#›</a:t>
            </a:fld>
            <a:endParaRPr lang="en-C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9316-A359-4077-B4E0-92E94EDDC955}" type="datetimeFigureOut">
              <a:rPr lang="en-CA" smtClean="0"/>
              <a:t>10/07/2018</a:t>
            </a:fld>
            <a:endParaRPr lang="en-C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6A36EC-4701-4B5A-8FA4-831411607B95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9316-A359-4077-B4E0-92E94EDDC955}" type="datetimeFigureOut">
              <a:rPr lang="en-CA" smtClean="0"/>
              <a:t>10/07/2018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6A36EC-4701-4B5A-8FA4-831411607B95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9316-A359-4077-B4E0-92E94EDDC955}" type="datetimeFigureOut">
              <a:rPr lang="en-CA" smtClean="0"/>
              <a:t>10/07/2018</a:t>
            </a:fld>
            <a:endParaRPr lang="en-C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6A36EC-4701-4B5A-8FA4-831411607B95}" type="slidenum">
              <a:rPr lang="en-CA" smtClean="0"/>
              <a:t>‹#›</a:t>
            </a:fld>
            <a:endParaRPr lang="en-C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9316-A359-4077-B4E0-92E94EDDC955}" type="datetimeFigureOut">
              <a:rPr lang="en-CA" smtClean="0"/>
              <a:t>10/07/2018</a:t>
            </a:fld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6A36EC-4701-4B5A-8FA4-831411607B95}" type="slidenum">
              <a:rPr lang="en-CA" smtClean="0"/>
              <a:t>‹#›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9316-A359-4077-B4E0-92E94EDDC955}" type="datetimeFigureOut">
              <a:rPr lang="en-CA" smtClean="0"/>
              <a:t>10/07/2018</a:t>
            </a:fld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6A36EC-4701-4B5A-8FA4-831411607B95}" type="slidenum">
              <a:rPr lang="en-CA" smtClean="0"/>
              <a:t>‹#›</a:t>
            </a:fld>
            <a:endParaRPr lang="en-C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9316-A359-4077-B4E0-92E94EDDC955}" type="datetimeFigureOut">
              <a:rPr lang="en-CA" smtClean="0"/>
              <a:t>10/07/2018</a:t>
            </a:fld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6A36EC-4701-4B5A-8FA4-831411607B95}" type="slidenum">
              <a:rPr lang="en-CA" smtClean="0"/>
              <a:t>‹#›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9316-A359-4077-B4E0-92E94EDDC955}" type="datetimeFigureOut">
              <a:rPr lang="en-CA" smtClean="0"/>
              <a:t>10/07/2018</a:t>
            </a:fld>
            <a:endParaRPr lang="en-C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6A36EC-4701-4B5A-8FA4-831411607B95}" type="slidenum">
              <a:rPr lang="en-CA" smtClean="0"/>
              <a:t>‹#›</a:t>
            </a:fld>
            <a:endParaRPr lang="en-C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F929316-A359-4077-B4E0-92E94EDDC955}" type="datetimeFigureOut">
              <a:rPr lang="en-CA" smtClean="0"/>
              <a:t>10/07/2018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616A36EC-4701-4B5A-8FA4-831411607B95}" type="slidenum">
              <a:rPr lang="en-CA" smtClean="0"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a/url?sa=i&amp;rct=j&amp;q=&amp;esrc=s&amp;source=images&amp;cd=&amp;cad=rja&amp;uact=8&amp;ved=2ahUKEwiB-_Ozz8HZAhWG6IMKHVv0AGYQjRx6BAgAEAY&amp;url=http://www.nationsonline.org/oneworld/map/google_map_Ottawa.htm&amp;psig=AOvVaw2Io1C_VShqj_mJ1I8CSRbA&amp;ust=1519667102788796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88641"/>
            <a:ext cx="662473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CA" sz="2400" dirty="0" smtClean="0"/>
              <a:t>Reflections  from 2017… Wow, what a year!</a:t>
            </a:r>
            <a:endParaRPr lang="en-CA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IPAC Ottawa Region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4860032" y="6294040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i="1" dirty="0"/>
              <a:t>http://www.ottawa2017.ca/events/signature-events/inspiration-village</a:t>
            </a:r>
            <a:r>
              <a:rPr lang="en-CA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21180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5085184"/>
            <a:ext cx="8043232" cy="1210072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Keeping our members connected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95536" y="1772816"/>
            <a:ext cx="4176464" cy="1584176"/>
          </a:xfrm>
          <a:ln>
            <a:solidFill>
              <a:srgbClr val="FFC000"/>
            </a:solidFill>
          </a:ln>
        </p:spPr>
        <p:txBody>
          <a:bodyPr>
            <a:normAutofit fontScale="92500"/>
          </a:bodyPr>
          <a:lstStyle/>
          <a:p>
            <a:endParaRPr lang="en-CA" dirty="0" smtClean="0"/>
          </a:p>
          <a:p>
            <a:endParaRPr lang="en-CA" dirty="0"/>
          </a:p>
          <a:p>
            <a:pPr marL="18288" indent="0">
              <a:buNone/>
            </a:pPr>
            <a:r>
              <a:rPr lang="en-CA" sz="4000" dirty="0" smtClean="0">
                <a:effectLst/>
              </a:rPr>
              <a:t>Our </a:t>
            </a:r>
            <a:r>
              <a:rPr lang="en-CA" sz="4000" dirty="0">
                <a:effectLst/>
              </a:rPr>
              <a:t>Twitter account</a:t>
            </a:r>
          </a:p>
          <a:p>
            <a:pPr marL="18288" indent="0">
              <a:buNone/>
            </a:pPr>
            <a:endParaRPr lang="en-CA" sz="4000" dirty="0"/>
          </a:p>
        </p:txBody>
      </p:sp>
      <p:pic>
        <p:nvPicPr>
          <p:cNvPr id="6" name="Picture 2" descr="C:\Users\Sam.MacFarlane\AppData\Local\Microsoft\Windows\Temporary Internet Files\Content.Outlook\0VUFV6FU\Image-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80728"/>
            <a:ext cx="2574460" cy="4176000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04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5085184"/>
            <a:ext cx="8043232" cy="1210072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Keeping our members connected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95536" y="1578496"/>
            <a:ext cx="4176464" cy="1584176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endParaRPr lang="en-CA" dirty="0" smtClean="0"/>
          </a:p>
          <a:p>
            <a:endParaRPr lang="en-CA" dirty="0"/>
          </a:p>
          <a:p>
            <a:pPr marL="18288" indent="0">
              <a:buNone/>
            </a:pPr>
            <a:r>
              <a:rPr lang="en-CA" sz="4000" dirty="0" smtClean="0">
                <a:effectLst/>
              </a:rPr>
              <a:t>Our webpage</a:t>
            </a:r>
            <a:endParaRPr lang="en-CA" sz="4000" dirty="0"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84984"/>
            <a:ext cx="5616000" cy="216663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331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5085184"/>
            <a:ext cx="8043232" cy="1210072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Keeping our members connected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23528" y="548680"/>
            <a:ext cx="7848872" cy="4896544"/>
          </a:xfrm>
          <a:ln>
            <a:solidFill>
              <a:srgbClr val="FFC000"/>
            </a:solidFill>
          </a:ln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en-CA" sz="2000" dirty="0" smtClean="0"/>
              <a:t>IPAC OR meetings:</a:t>
            </a:r>
          </a:p>
          <a:p>
            <a:pPr>
              <a:buFont typeface="Wingdings" pitchFamily="2" charset="2"/>
              <a:buChar char="§"/>
            </a:pPr>
            <a:r>
              <a:rPr lang="en-CA" sz="2000" dirty="0">
                <a:effectLst/>
              </a:rPr>
              <a:t>The membership meets </a:t>
            </a:r>
            <a:r>
              <a:rPr lang="en-CA" sz="2000" dirty="0" smtClean="0">
                <a:solidFill>
                  <a:srgbClr val="FF0000"/>
                </a:solidFill>
                <a:effectLst/>
              </a:rPr>
              <a:t>5 </a:t>
            </a:r>
            <a:r>
              <a:rPr lang="en-CA" sz="2000" dirty="0" smtClean="0">
                <a:effectLst/>
              </a:rPr>
              <a:t>times </a:t>
            </a:r>
            <a:r>
              <a:rPr lang="en-CA" sz="2000" dirty="0">
                <a:effectLst/>
              </a:rPr>
              <a:t>a year, and IPAC OR uses a blended approach, Adobe platform and face to face for </a:t>
            </a:r>
            <a:r>
              <a:rPr lang="en-CA" sz="2000" dirty="0" smtClean="0">
                <a:effectLst/>
              </a:rPr>
              <a:t>meetings</a:t>
            </a:r>
          </a:p>
          <a:p>
            <a:pPr>
              <a:buFont typeface="Wingdings" pitchFamily="2" charset="2"/>
              <a:buChar char="§"/>
            </a:pPr>
            <a:r>
              <a:rPr lang="en-CA" sz="2000" dirty="0" smtClean="0">
                <a:effectLst/>
              </a:rPr>
              <a:t>Members can choose to participate in the entire meeting or just portions of it (i.e. to provide updates on their interest groups; listen into the education portion of the meeting)</a:t>
            </a:r>
          </a:p>
          <a:p>
            <a:pPr>
              <a:buFont typeface="Wingdings" pitchFamily="2" charset="2"/>
              <a:buChar char="§"/>
            </a:pPr>
            <a:r>
              <a:rPr lang="en-CA" sz="2000" dirty="0" smtClean="0">
                <a:effectLst/>
              </a:rPr>
              <a:t>The </a:t>
            </a:r>
            <a:r>
              <a:rPr lang="en-CA" sz="2000" dirty="0">
                <a:effectLst/>
              </a:rPr>
              <a:t>IPAC OR executive </a:t>
            </a:r>
            <a:r>
              <a:rPr lang="en-CA" sz="2000" dirty="0" smtClean="0">
                <a:effectLst/>
              </a:rPr>
              <a:t>is committed </a:t>
            </a:r>
            <a:r>
              <a:rPr lang="en-CA" sz="2000" dirty="0">
                <a:effectLst/>
              </a:rPr>
              <a:t>to extending the invitation for chapter meeting education sessions to chapters across Ontario, assuming the topic would be of provincial </a:t>
            </a:r>
            <a:r>
              <a:rPr lang="en-CA" sz="2000" dirty="0" smtClean="0">
                <a:effectLst/>
              </a:rPr>
              <a:t>interest.  </a:t>
            </a:r>
            <a:endParaRPr lang="en-CA" sz="2000" dirty="0">
              <a:effectLst/>
            </a:endParaRPr>
          </a:p>
          <a:p>
            <a:pPr>
              <a:buFont typeface="Wingdings" pitchFamily="2" charset="2"/>
              <a:buChar char="§"/>
            </a:pPr>
            <a:r>
              <a:rPr lang="en-CA" sz="2000" dirty="0" smtClean="0">
                <a:effectLst/>
              </a:rPr>
              <a:t>During 2017 we extended invitation for our all of chapter meeting to IPAC Renfrew, IPAC Eastern Ontario and IPAC Quebec</a:t>
            </a:r>
          </a:p>
          <a:p>
            <a:pPr>
              <a:buFont typeface="Wingdings" pitchFamily="2" charset="2"/>
              <a:buChar char="§"/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5105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2400" b="1" dirty="0" smtClean="0"/>
              <a:t>Our members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Achievements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207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CA" sz="2400" dirty="0" smtClean="0"/>
              <a:t>We have an average of </a:t>
            </a:r>
            <a:r>
              <a:rPr lang="en-CA" sz="2400" dirty="0" smtClean="0">
                <a:solidFill>
                  <a:srgbClr val="FF0000"/>
                </a:solidFill>
                <a:effectLst/>
              </a:rPr>
              <a:t>90 </a:t>
            </a:r>
            <a:r>
              <a:rPr lang="en-CA" sz="2400" dirty="0" smtClean="0"/>
              <a:t>IPAC OR members</a:t>
            </a:r>
          </a:p>
          <a:p>
            <a:pPr>
              <a:buFont typeface="Wingdings" pitchFamily="2" charset="2"/>
              <a:buChar char="§"/>
            </a:pPr>
            <a:r>
              <a:rPr lang="en-CA" sz="2400" dirty="0" smtClean="0"/>
              <a:t>We have an average of </a:t>
            </a:r>
            <a:r>
              <a:rPr lang="en-CA" sz="2400" dirty="0" smtClean="0">
                <a:solidFill>
                  <a:srgbClr val="FF0000"/>
                </a:solidFill>
                <a:effectLst/>
              </a:rPr>
              <a:t>20-30</a:t>
            </a:r>
            <a:r>
              <a:rPr lang="en-CA" sz="2400" dirty="0" smtClean="0"/>
              <a:t>  in person members at our chapter meetings with many more participating virtually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Facts about our membership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8015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685801"/>
            <a:ext cx="6398840" cy="4327375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CA" dirty="0" smtClean="0">
                <a:effectLst/>
              </a:rPr>
              <a:t>Diversity of our membership </a:t>
            </a:r>
          </a:p>
          <a:p>
            <a:pPr lvl="1">
              <a:buFont typeface="Wingdings" pitchFamily="2" charset="2"/>
              <a:buChar char="§"/>
            </a:pPr>
            <a:r>
              <a:rPr lang="en-CA" dirty="0" smtClean="0">
                <a:effectLst/>
              </a:rPr>
              <a:t>Representation from EMS, labs, Community, Mental health, Long-term care, Acute Care, Midwifery, Community Hospitals, Two Public Health units, Provincial Partners (Public Health Ontario</a:t>
            </a:r>
            <a:r>
              <a:rPr lang="en-CA" dirty="0">
                <a:effectLst/>
              </a:rPr>
              <a:t>), Canadian Military, Public Health Agency of Canada, ICP </a:t>
            </a:r>
            <a:r>
              <a:rPr lang="en-CA" dirty="0" smtClean="0">
                <a:effectLst/>
              </a:rPr>
              <a:t>from Hemodialysis setting, ICPs from Cardiac Facilities (The Heart Institute), Vendors, ICP from </a:t>
            </a:r>
            <a:r>
              <a:rPr lang="en-CA" dirty="0" err="1" smtClean="0">
                <a:effectLst/>
              </a:rPr>
              <a:t>Nunavit</a:t>
            </a:r>
            <a:r>
              <a:rPr lang="en-CA" dirty="0" smtClean="0">
                <a:effectLst/>
              </a:rPr>
              <a:t> </a:t>
            </a:r>
            <a:endParaRPr lang="en-CA" dirty="0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Facts about our membership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4670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Study groups</a:t>
            </a:r>
          </a:p>
          <a:p>
            <a:r>
              <a:rPr lang="en-CA" dirty="0" smtClean="0"/>
              <a:t>Pinning ceremony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Supporting Certification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9097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C000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endParaRPr lang="en-CA" dirty="0" smtClean="0"/>
          </a:p>
          <a:p>
            <a:pPr>
              <a:buFont typeface="Wingdings" pitchFamily="2" charset="2"/>
              <a:buChar char="§"/>
            </a:pPr>
            <a:r>
              <a:rPr lang="en-CA" dirty="0" smtClean="0"/>
              <a:t>2017 was the second year that IPAC OR facilitated CIC study </a:t>
            </a:r>
          </a:p>
          <a:p>
            <a:pPr>
              <a:buFont typeface="Wingdings" pitchFamily="2" charset="2"/>
              <a:buChar char="§"/>
            </a:pPr>
            <a:r>
              <a:rPr lang="en-CA" dirty="0" smtClean="0">
                <a:solidFill>
                  <a:srgbClr val="FF0000"/>
                </a:solidFill>
                <a:effectLst/>
              </a:rPr>
              <a:t>7 </a:t>
            </a:r>
            <a:r>
              <a:rPr lang="en-CA" dirty="0" smtClean="0"/>
              <a:t>CIC study group sessions</a:t>
            </a:r>
          </a:p>
          <a:p>
            <a:pPr>
              <a:buFont typeface="Wingdings" pitchFamily="2" charset="2"/>
              <a:buChar char="§"/>
            </a:pPr>
            <a:r>
              <a:rPr lang="en-CA" dirty="0" smtClean="0"/>
              <a:t>Active participation from members</a:t>
            </a:r>
          </a:p>
          <a:p>
            <a:pPr>
              <a:buFont typeface="Wingdings" pitchFamily="2" charset="2"/>
              <a:buChar char="§"/>
            </a:pPr>
            <a:r>
              <a:rPr lang="en-CA" dirty="0" smtClean="0"/>
              <a:t>Speakers drawn from the expertise within IPAC Ottawa Region</a:t>
            </a:r>
          </a:p>
          <a:p>
            <a:pPr>
              <a:buFont typeface="Wingdings" pitchFamily="2" charset="2"/>
              <a:buChar char="§"/>
            </a:pPr>
            <a:r>
              <a:rPr lang="en-CA" dirty="0" smtClean="0"/>
              <a:t>Option for teleconferencing and in-person</a:t>
            </a:r>
          </a:p>
          <a:p>
            <a:pPr>
              <a:buFont typeface="Wingdings" pitchFamily="2" charset="2"/>
              <a:buChar char="§"/>
            </a:pPr>
            <a:r>
              <a:rPr lang="en-CA" dirty="0" smtClean="0"/>
              <a:t>You didn’t have to write in order to participate</a:t>
            </a:r>
          </a:p>
          <a:p>
            <a:pPr>
              <a:buFont typeface="Wingdings" pitchFamily="2" charset="2"/>
              <a:buChar char="§"/>
            </a:pPr>
            <a:r>
              <a:rPr lang="en-CA" dirty="0" smtClean="0"/>
              <a:t>You didn’t have to come to all of the sessions</a:t>
            </a:r>
          </a:p>
          <a:p>
            <a:pPr marL="18288" indent="0">
              <a:buNone/>
            </a:pP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CIC Study Group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3936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260648"/>
            <a:ext cx="6696744" cy="4680520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en-CA" dirty="0" smtClean="0"/>
          </a:p>
          <a:p>
            <a:pPr>
              <a:buFont typeface="Wingdings" pitchFamily="2" charset="2"/>
              <a:buChar char="§"/>
            </a:pPr>
            <a:endParaRPr lang="en-CA" dirty="0"/>
          </a:p>
          <a:p>
            <a:pPr>
              <a:buFont typeface="Wingdings" pitchFamily="2" charset="2"/>
              <a:buChar char="§"/>
            </a:pPr>
            <a:r>
              <a:rPr lang="en-CA" dirty="0" smtClean="0">
                <a:effectLst/>
              </a:rPr>
              <a:t>October 10, 2017</a:t>
            </a:r>
          </a:p>
          <a:p>
            <a:pPr lvl="1">
              <a:buFont typeface="Wingdings" pitchFamily="2" charset="2"/>
              <a:buChar char="§"/>
            </a:pPr>
            <a:r>
              <a:rPr lang="en-CA" dirty="0" smtClean="0">
                <a:effectLst/>
              </a:rPr>
              <a:t>Susan Cooper- Identification of Infectious Disease Processes</a:t>
            </a:r>
          </a:p>
          <a:p>
            <a:pPr>
              <a:buFont typeface="Wingdings" pitchFamily="2" charset="2"/>
              <a:buChar char="§"/>
            </a:pPr>
            <a:r>
              <a:rPr lang="en-CA" dirty="0" smtClean="0">
                <a:effectLst/>
              </a:rPr>
              <a:t>November 1, 2017</a:t>
            </a:r>
          </a:p>
          <a:p>
            <a:pPr lvl="1">
              <a:buFont typeface="Wingdings" pitchFamily="2" charset="2"/>
              <a:buChar char="§"/>
            </a:pPr>
            <a:r>
              <a:rPr lang="en-CA" dirty="0" smtClean="0">
                <a:effectLst/>
              </a:rPr>
              <a:t>Lindsay Whitmore- Surveillance and Epidemiology</a:t>
            </a:r>
          </a:p>
          <a:p>
            <a:pPr>
              <a:buFont typeface="Wingdings" pitchFamily="2" charset="2"/>
              <a:buChar char="§"/>
            </a:pPr>
            <a:r>
              <a:rPr lang="en-CA" dirty="0" smtClean="0">
                <a:effectLst/>
              </a:rPr>
              <a:t>November 16, 2017</a:t>
            </a:r>
          </a:p>
          <a:p>
            <a:pPr lvl="1">
              <a:buFont typeface="Wingdings" pitchFamily="2" charset="2"/>
              <a:buChar char="§"/>
            </a:pPr>
            <a:r>
              <a:rPr lang="en-CA" dirty="0" smtClean="0">
                <a:effectLst/>
              </a:rPr>
              <a:t>Jo-Anne Janigan- SSI surveillance</a:t>
            </a:r>
          </a:p>
          <a:p>
            <a:pPr lvl="1">
              <a:buFont typeface="Wingdings" pitchFamily="2" charset="2"/>
              <a:buChar char="§"/>
            </a:pPr>
            <a:r>
              <a:rPr lang="en-CA" dirty="0" smtClean="0">
                <a:effectLst/>
              </a:rPr>
              <a:t>Colleen Weir- Dialysis surveillance</a:t>
            </a:r>
          </a:p>
          <a:p>
            <a:pPr>
              <a:buFont typeface="Wingdings" pitchFamily="2" charset="2"/>
              <a:buChar char="§"/>
            </a:pPr>
            <a:r>
              <a:rPr lang="en-CA" dirty="0" smtClean="0">
                <a:effectLst/>
              </a:rPr>
              <a:t>November 29, 2017</a:t>
            </a:r>
          </a:p>
          <a:p>
            <a:pPr lvl="1">
              <a:buFont typeface="Wingdings" pitchFamily="2" charset="2"/>
              <a:buChar char="§"/>
            </a:pPr>
            <a:r>
              <a:rPr lang="en-CA" dirty="0" smtClean="0">
                <a:effectLst/>
              </a:rPr>
              <a:t>Catherine Richard- Occupation Health and Safety</a:t>
            </a:r>
          </a:p>
          <a:p>
            <a:pPr lvl="1">
              <a:buFont typeface="Wingdings" pitchFamily="2" charset="2"/>
              <a:buChar char="§"/>
            </a:pPr>
            <a:r>
              <a:rPr lang="en-CA" dirty="0" err="1" smtClean="0">
                <a:effectLst/>
              </a:rPr>
              <a:t>Josee</a:t>
            </a:r>
            <a:r>
              <a:rPr lang="en-CA" dirty="0" smtClean="0">
                <a:effectLst/>
              </a:rPr>
              <a:t> </a:t>
            </a:r>
            <a:r>
              <a:rPr lang="en-CA" dirty="0" err="1" smtClean="0">
                <a:effectLst/>
              </a:rPr>
              <a:t>Shymanski</a:t>
            </a:r>
            <a:r>
              <a:rPr lang="en-CA" dirty="0" smtClean="0">
                <a:effectLst/>
              </a:rPr>
              <a:t>- Management and communication</a:t>
            </a:r>
          </a:p>
          <a:p>
            <a:pPr>
              <a:buFont typeface="Wingdings" pitchFamily="2" charset="2"/>
              <a:buChar char="§"/>
            </a:pPr>
            <a:endParaRPr lang="en-CA" dirty="0" smtClean="0"/>
          </a:p>
          <a:p>
            <a:pPr marL="384048" lvl="1" indent="0">
              <a:buNone/>
            </a:pPr>
            <a:endParaRPr lang="en-CA" dirty="0" smtClean="0"/>
          </a:p>
          <a:p>
            <a:pPr>
              <a:buFont typeface="Wingdings" pitchFamily="2" charset="2"/>
              <a:buChar char="§"/>
            </a:pP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CIC Study Group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906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CA" dirty="0" smtClean="0"/>
              <a:t>January 17, 2018</a:t>
            </a:r>
          </a:p>
          <a:p>
            <a:pPr marL="18288" indent="0">
              <a:buNone/>
            </a:pPr>
            <a:r>
              <a:rPr lang="en-CA" dirty="0" smtClean="0"/>
              <a:t>Donna </a:t>
            </a:r>
            <a:r>
              <a:rPr lang="en-CA" dirty="0" err="1" smtClean="0"/>
              <a:t>Perron</a:t>
            </a:r>
            <a:r>
              <a:rPr lang="en-CA" dirty="0" smtClean="0"/>
              <a:t>- Reprocessing</a:t>
            </a:r>
          </a:p>
          <a:p>
            <a:pPr marL="18288" indent="0">
              <a:buNone/>
            </a:pPr>
            <a:r>
              <a:rPr lang="en-CA" dirty="0" smtClean="0"/>
              <a:t>January  31, 2018</a:t>
            </a:r>
          </a:p>
          <a:p>
            <a:pPr marL="18288" indent="0">
              <a:buNone/>
            </a:pPr>
            <a:r>
              <a:rPr lang="en-CA" dirty="0" smtClean="0"/>
              <a:t>Claude </a:t>
            </a:r>
            <a:r>
              <a:rPr lang="en-CA" dirty="0" err="1" smtClean="0"/>
              <a:t>Bussiere</a:t>
            </a:r>
            <a:r>
              <a:rPr lang="en-CA" dirty="0" smtClean="0"/>
              <a:t>- Construction and Renovation</a:t>
            </a:r>
          </a:p>
          <a:p>
            <a:pPr marL="18288" indent="0">
              <a:buNone/>
            </a:pPr>
            <a:r>
              <a:rPr lang="en-CA" dirty="0" smtClean="0"/>
              <a:t>February 14, 2018</a:t>
            </a:r>
          </a:p>
          <a:p>
            <a:pPr>
              <a:buFont typeface="Wingdings" pitchFamily="2" charset="2"/>
              <a:buChar char="§"/>
            </a:pPr>
            <a:r>
              <a:rPr lang="en-CA" dirty="0" smtClean="0"/>
              <a:t>Ryan MacDougall- Environmental cleaning and selection of products</a:t>
            </a:r>
          </a:p>
          <a:p>
            <a:pPr>
              <a:buFont typeface="Wingdings" pitchFamily="2" charset="2"/>
              <a:buChar char="§"/>
            </a:pPr>
            <a:endParaRPr lang="en-CA" dirty="0" smtClean="0"/>
          </a:p>
          <a:p>
            <a:pPr marL="384048" lvl="1" indent="0">
              <a:buNone/>
            </a:pPr>
            <a:endParaRPr lang="en-CA" dirty="0" smtClean="0"/>
          </a:p>
          <a:p>
            <a:pPr>
              <a:buFont typeface="Wingdings" pitchFamily="2" charset="2"/>
              <a:buChar char="§"/>
            </a:pP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CIC Study Group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8482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ottaw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772400" cy="4824536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5661248"/>
            <a:ext cx="8208912" cy="914400"/>
          </a:xfrm>
        </p:spPr>
        <p:txBody>
          <a:bodyPr/>
          <a:lstStyle/>
          <a:p>
            <a:r>
              <a:rPr lang="en-CA" sz="2800" dirty="0" smtClean="0"/>
              <a:t>Membership from Ottawa and surrounding area, east to the Quebec border </a:t>
            </a:r>
            <a:endParaRPr lang="en-CA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716016" y="6381328"/>
            <a:ext cx="46805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i="1" dirty="0"/>
              <a:t>http://www.nationsonline.org/oneworld/map/google_map_Ottawa.htm</a:t>
            </a:r>
          </a:p>
        </p:txBody>
      </p:sp>
    </p:spTree>
    <p:extLst>
      <p:ext uri="{BB962C8B-B14F-4D97-AF65-F5344CB8AC3E}">
        <p14:creationId xmlns:p14="http://schemas.microsoft.com/office/powerpoint/2010/main" val="148489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685801"/>
            <a:ext cx="6393904" cy="4255367"/>
          </a:xfrm>
          <a:ln>
            <a:solidFill>
              <a:srgbClr val="FFC000"/>
            </a:solidFill>
          </a:ln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§"/>
            </a:pPr>
            <a:endParaRPr lang="en-CA" dirty="0" smtClean="0"/>
          </a:p>
          <a:p>
            <a:pPr>
              <a:buFont typeface="Wingdings" pitchFamily="2" charset="2"/>
              <a:buChar char="§"/>
            </a:pPr>
            <a:endParaRPr lang="en-CA" dirty="0">
              <a:effectLst/>
            </a:endParaRPr>
          </a:p>
          <a:p>
            <a:pPr>
              <a:buFont typeface="Wingdings" pitchFamily="2" charset="2"/>
              <a:buChar char="§"/>
            </a:pPr>
            <a:r>
              <a:rPr lang="en-CA" sz="2300" dirty="0" smtClean="0">
                <a:effectLst/>
              </a:rPr>
              <a:t>At our December meetings we have a “pinning ceremony” for newly certified CIC</a:t>
            </a:r>
          </a:p>
          <a:p>
            <a:pPr>
              <a:buFont typeface="Wingdings" pitchFamily="2" charset="2"/>
              <a:buChar char="§"/>
            </a:pPr>
            <a:r>
              <a:rPr lang="en-CA" sz="2300" dirty="0" smtClean="0">
                <a:effectLst/>
              </a:rPr>
              <a:t>IPAC OR buys the pins for the successful candidates</a:t>
            </a:r>
          </a:p>
          <a:p>
            <a:pPr>
              <a:buFont typeface="Wingdings" pitchFamily="2" charset="2"/>
              <a:buChar char="§"/>
            </a:pPr>
            <a:r>
              <a:rPr lang="en-CA" sz="2300" dirty="0" smtClean="0">
                <a:effectLst/>
              </a:rPr>
              <a:t>It’s an opportunity to celebrate a milestone in an ICPs career</a:t>
            </a:r>
          </a:p>
          <a:p>
            <a:pPr>
              <a:buFont typeface="Wingdings" pitchFamily="2" charset="2"/>
              <a:buChar char="§"/>
            </a:pPr>
            <a:r>
              <a:rPr lang="en-CA" sz="2300" dirty="0" smtClean="0">
                <a:effectLst/>
              </a:rPr>
              <a:t>It’s an opportunity for ICPs to share their study group experiences and their strategies in challenging the exam</a:t>
            </a:r>
          </a:p>
          <a:p>
            <a:pPr>
              <a:buFont typeface="Wingdings" pitchFamily="2" charset="2"/>
              <a:buChar char="§"/>
            </a:pPr>
            <a:r>
              <a:rPr lang="en-CA" sz="2300" dirty="0" smtClean="0">
                <a:effectLst/>
              </a:rPr>
              <a:t>It’s a time to discuss opportunities for ongoing CIC study group </a:t>
            </a:r>
          </a:p>
          <a:p>
            <a:pPr>
              <a:buFont typeface="Wingdings" pitchFamily="2" charset="2"/>
              <a:buChar char="§"/>
            </a:pPr>
            <a:r>
              <a:rPr lang="en-CA" sz="2300" dirty="0" smtClean="0">
                <a:effectLst/>
              </a:rPr>
              <a:t>In December 2017, </a:t>
            </a:r>
            <a:r>
              <a:rPr lang="en-CA" sz="2300" dirty="0" smtClean="0">
                <a:solidFill>
                  <a:srgbClr val="FF0000"/>
                </a:solidFill>
                <a:effectLst/>
              </a:rPr>
              <a:t>5</a:t>
            </a:r>
            <a:r>
              <a:rPr lang="en-CA" sz="2300" dirty="0" smtClean="0">
                <a:effectLst/>
              </a:rPr>
              <a:t> IPAC OR members were “pinned” and another member was pinned virtually, for a total of </a:t>
            </a:r>
            <a:r>
              <a:rPr lang="en-CA" sz="2300" dirty="0" smtClean="0">
                <a:solidFill>
                  <a:srgbClr val="FF0000"/>
                </a:solidFill>
                <a:effectLst/>
              </a:rPr>
              <a:t>6</a:t>
            </a:r>
            <a:r>
              <a:rPr lang="en-CA" sz="2300" dirty="0" smtClean="0">
                <a:effectLst/>
              </a:rPr>
              <a:t> new CICs</a:t>
            </a:r>
          </a:p>
          <a:p>
            <a:pPr>
              <a:buFont typeface="Wingdings" pitchFamily="2" charset="2"/>
              <a:buChar char="§"/>
            </a:pPr>
            <a:r>
              <a:rPr lang="en-CA" sz="2300" dirty="0" smtClean="0">
                <a:effectLst/>
              </a:rPr>
              <a:t>We had </a:t>
            </a:r>
            <a:r>
              <a:rPr lang="en-CA" sz="2300" dirty="0" smtClean="0">
                <a:solidFill>
                  <a:srgbClr val="FF0000"/>
                </a:solidFill>
                <a:effectLst/>
              </a:rPr>
              <a:t>7</a:t>
            </a:r>
            <a:r>
              <a:rPr lang="en-CA" sz="2300" dirty="0" smtClean="0">
                <a:effectLst/>
              </a:rPr>
              <a:t> members successfully complete their SARE</a:t>
            </a:r>
          </a:p>
          <a:p>
            <a:pPr>
              <a:buFont typeface="Wingdings" pitchFamily="2" charset="2"/>
              <a:buChar char="§"/>
            </a:pPr>
            <a:endParaRPr lang="en-CA" dirty="0" smtClean="0"/>
          </a:p>
          <a:p>
            <a:pPr marL="384048" lvl="1" indent="0">
              <a:buNone/>
            </a:pPr>
            <a:endParaRPr lang="en-CA" dirty="0" smtClean="0"/>
          </a:p>
          <a:p>
            <a:pPr>
              <a:buFont typeface="Wingdings" pitchFamily="2" charset="2"/>
              <a:buChar char="§"/>
            </a:pP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CIC Pinning Ceremony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2186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en-CA" dirty="0" smtClean="0"/>
          </a:p>
          <a:p>
            <a:pPr marL="384048" lvl="1" indent="0">
              <a:buNone/>
            </a:pPr>
            <a:endParaRPr lang="en-CA" dirty="0" smtClean="0"/>
          </a:p>
          <a:p>
            <a:pPr>
              <a:buFont typeface="Wingdings" pitchFamily="2" charset="2"/>
              <a:buChar char="§"/>
            </a:pP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320" y="5733256"/>
            <a:ext cx="7543800" cy="914400"/>
          </a:xfrm>
        </p:spPr>
        <p:txBody>
          <a:bodyPr/>
          <a:lstStyle/>
          <a:p>
            <a:r>
              <a:rPr lang="en-CA" dirty="0" smtClean="0"/>
              <a:t>CIC Pinning Ceremony</a:t>
            </a:r>
            <a:endParaRPr lang="en-CA" dirty="0"/>
          </a:p>
        </p:txBody>
      </p:sp>
      <p:pic>
        <p:nvPicPr>
          <p:cNvPr id="4" name="Picture 2" descr="C:\Users\Sam.MacFarlane\AppData\Local\Microsoft\Windows\Temporary Internet Files\Content.Outlook\0VUFV6FU\IMG_16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02686"/>
            <a:ext cx="7812360" cy="5274586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20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Education at our Chapter meetings</a:t>
            </a:r>
          </a:p>
          <a:p>
            <a:r>
              <a:rPr lang="en-CA" dirty="0" smtClean="0"/>
              <a:t>Education evening</a:t>
            </a:r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Education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2247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85801"/>
            <a:ext cx="8748464" cy="4903439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marL="18288" indent="0">
              <a:buNone/>
            </a:pPr>
            <a:endParaRPr lang="en-CA" dirty="0" smtClean="0"/>
          </a:p>
          <a:p>
            <a:pPr marL="384048" lvl="1" indent="0">
              <a:buNone/>
            </a:pPr>
            <a:endParaRPr lang="en-CA" dirty="0" smtClean="0"/>
          </a:p>
          <a:p>
            <a:pPr>
              <a:buFont typeface="Wingdings" pitchFamily="2" charset="2"/>
              <a:buChar char="§"/>
            </a:pP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373216"/>
            <a:ext cx="8047856" cy="914400"/>
          </a:xfrm>
        </p:spPr>
        <p:txBody>
          <a:bodyPr/>
          <a:lstStyle/>
          <a:p>
            <a:r>
              <a:rPr lang="en-CA" dirty="0" smtClean="0"/>
              <a:t>Education at chapter meetings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683568" y="843676"/>
            <a:ext cx="82089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 smtClean="0"/>
              <a:t>February 9, 2017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2000" dirty="0" smtClean="0"/>
              <a:t>Sam </a:t>
            </a:r>
            <a:r>
              <a:rPr lang="en-CA" sz="2000" dirty="0"/>
              <a:t>MacFarlane, </a:t>
            </a:r>
            <a:r>
              <a:rPr lang="en-CA" sz="2000" dirty="0" smtClean="0"/>
              <a:t>presented- </a:t>
            </a:r>
          </a:p>
          <a:p>
            <a:r>
              <a:rPr lang="en-CA" sz="2000" i="1" dirty="0" smtClean="0">
                <a:solidFill>
                  <a:srgbClr val="FFC000"/>
                </a:solidFill>
              </a:rPr>
              <a:t>ICRT</a:t>
            </a:r>
            <a:r>
              <a:rPr lang="en-CA" sz="2000" i="1" dirty="0">
                <a:solidFill>
                  <a:srgbClr val="FFC000"/>
                </a:solidFill>
              </a:rPr>
              <a:t>: Lessons Learned From the First Five </a:t>
            </a:r>
            <a:r>
              <a:rPr lang="en-CA" sz="2000" i="1" dirty="0" smtClean="0">
                <a:solidFill>
                  <a:srgbClr val="FFC000"/>
                </a:solidFill>
              </a:rPr>
              <a:t>Years</a:t>
            </a:r>
          </a:p>
          <a:p>
            <a:r>
              <a:rPr lang="en-CA" sz="2000" dirty="0" smtClean="0"/>
              <a:t>Sam also shared results from published  article “ </a:t>
            </a:r>
            <a:r>
              <a:rPr lang="en-CA" sz="2000" i="1" dirty="0" smtClean="0"/>
              <a:t>Using expert Process to combat Clostridium difficile infections</a:t>
            </a:r>
            <a:r>
              <a:rPr lang="en-CA" sz="2000" dirty="0" smtClean="0"/>
              <a:t>” American Journal of Infection Control, December 2016.</a:t>
            </a:r>
          </a:p>
          <a:p>
            <a:endParaRPr lang="en-CA" sz="2000" i="1" dirty="0" smtClean="0"/>
          </a:p>
          <a:p>
            <a:r>
              <a:rPr lang="en-CA" sz="2000" dirty="0" smtClean="0"/>
              <a:t>April 13, 2017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2000" dirty="0" smtClean="0"/>
              <a:t>Valerie Yeung presented-</a:t>
            </a:r>
          </a:p>
          <a:p>
            <a:r>
              <a:rPr lang="en-CA" sz="2000" i="1" dirty="0" smtClean="0">
                <a:solidFill>
                  <a:srgbClr val="FFC000"/>
                </a:solidFill>
              </a:rPr>
              <a:t>ASP Landscape Survey, The results are in!</a:t>
            </a:r>
          </a:p>
          <a:p>
            <a:r>
              <a:rPr lang="en-CA" sz="2000" dirty="0" smtClean="0"/>
              <a:t>This was an interactive and facilitated discussion regarding ASP and IPAC in healthcare facilities. Members answered questions which were posted around the room and debriefing/discussion about the answers followed.</a:t>
            </a:r>
          </a:p>
          <a:p>
            <a:pPr marL="285750" indent="-285750">
              <a:buFont typeface="Arial" pitchFamily="34" charset="0"/>
              <a:buChar char="•"/>
            </a:pPr>
            <a:endParaRPr lang="en-CA" sz="2000" i="1" dirty="0"/>
          </a:p>
          <a:p>
            <a:pPr marL="285750" indent="-285750">
              <a:buFont typeface="Arial" pitchFamily="34" charset="0"/>
              <a:buChar char="•"/>
            </a:pPr>
            <a:endParaRPr lang="en-CA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428072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404664"/>
            <a:ext cx="8064896" cy="5632311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marL="384048" lvl="1" indent="0">
              <a:buNone/>
            </a:pPr>
            <a:endParaRPr lang="en-CA" dirty="0" smtClean="0"/>
          </a:p>
          <a:p>
            <a:pPr>
              <a:buFont typeface="Wingdings" pitchFamily="2" charset="2"/>
              <a:buChar char="§"/>
            </a:pP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805264"/>
            <a:ext cx="8047856" cy="914400"/>
          </a:xfrm>
        </p:spPr>
        <p:txBody>
          <a:bodyPr/>
          <a:lstStyle/>
          <a:p>
            <a:r>
              <a:rPr lang="en-CA" dirty="0" smtClean="0"/>
              <a:t>Education at chapter meetings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899592" y="404664"/>
            <a:ext cx="777686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/>
              <a:t>June 8, 2017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2000" dirty="0"/>
              <a:t>Dr. Gary </a:t>
            </a:r>
            <a:r>
              <a:rPr lang="en-CA" sz="2000" dirty="0" smtClean="0"/>
              <a:t>Garber presented-</a:t>
            </a:r>
          </a:p>
          <a:p>
            <a:r>
              <a:rPr lang="en-CA" sz="2000" i="1" dirty="0" smtClean="0">
                <a:solidFill>
                  <a:srgbClr val="FFC000"/>
                </a:solidFill>
              </a:rPr>
              <a:t>Back </a:t>
            </a:r>
            <a:r>
              <a:rPr lang="en-CA" sz="2000" i="1" dirty="0">
                <a:solidFill>
                  <a:srgbClr val="FFC000"/>
                </a:solidFill>
              </a:rPr>
              <a:t>to the Future- VRE- It’s Back </a:t>
            </a:r>
          </a:p>
          <a:p>
            <a:r>
              <a:rPr lang="en-CA" sz="2000" dirty="0" smtClean="0"/>
              <a:t>Of </a:t>
            </a:r>
            <a:r>
              <a:rPr lang="en-CA" sz="2000" dirty="0"/>
              <a:t>note: At this meeting ICPs and Physicians from IPAC Montreal called in and listen to the education </a:t>
            </a:r>
            <a:r>
              <a:rPr lang="en-CA" sz="2000" dirty="0" smtClean="0"/>
              <a:t>session</a:t>
            </a:r>
          </a:p>
          <a:p>
            <a:endParaRPr lang="en-CA" sz="2000" dirty="0"/>
          </a:p>
          <a:p>
            <a:r>
              <a:rPr lang="en-CA" sz="2000" dirty="0" smtClean="0"/>
              <a:t>October 19, 2017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2000" dirty="0" smtClean="0"/>
              <a:t>Jo-Anne Janigan et al presented-</a:t>
            </a:r>
          </a:p>
          <a:p>
            <a:r>
              <a:rPr lang="en-CA" sz="2000" dirty="0" smtClean="0"/>
              <a:t> </a:t>
            </a:r>
            <a:r>
              <a:rPr lang="en-CA" sz="2000" i="1" dirty="0" smtClean="0">
                <a:solidFill>
                  <a:srgbClr val="FFC000"/>
                </a:solidFill>
              </a:rPr>
              <a:t>Highlights </a:t>
            </a:r>
            <a:r>
              <a:rPr lang="en-CA" sz="2000" i="1" dirty="0">
                <a:solidFill>
                  <a:srgbClr val="FFC000"/>
                </a:solidFill>
              </a:rPr>
              <a:t>of </a:t>
            </a:r>
            <a:r>
              <a:rPr lang="en-CA" sz="2000" i="1" dirty="0" smtClean="0">
                <a:solidFill>
                  <a:srgbClr val="FFC000"/>
                </a:solidFill>
              </a:rPr>
              <a:t>the 2017 IPAC </a:t>
            </a:r>
            <a:r>
              <a:rPr lang="en-CA" sz="2000" i="1" dirty="0">
                <a:solidFill>
                  <a:srgbClr val="FFC000"/>
                </a:solidFill>
              </a:rPr>
              <a:t>Canada </a:t>
            </a:r>
            <a:r>
              <a:rPr lang="en-CA" sz="2000" i="1" dirty="0" smtClean="0">
                <a:solidFill>
                  <a:srgbClr val="FFC000"/>
                </a:solidFill>
              </a:rPr>
              <a:t>Conference</a:t>
            </a:r>
          </a:p>
          <a:p>
            <a:r>
              <a:rPr lang="en-CA" sz="2000" dirty="0" smtClean="0"/>
              <a:t>Members that attend the national conference pay it forward by presenting on lessons learned/highlights for those members who could not attend the conference.</a:t>
            </a:r>
          </a:p>
          <a:p>
            <a:endParaRPr lang="en-CA" sz="2000" dirty="0"/>
          </a:p>
          <a:p>
            <a:r>
              <a:rPr lang="en-CA" sz="2000" dirty="0"/>
              <a:t>December </a:t>
            </a:r>
            <a:r>
              <a:rPr lang="en-CA" sz="2000" dirty="0" smtClean="0"/>
              <a:t>14, 2017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2000" dirty="0" smtClean="0"/>
              <a:t>Erin </a:t>
            </a:r>
            <a:r>
              <a:rPr lang="en-CA" sz="2000" dirty="0" err="1" smtClean="0"/>
              <a:t>Culley</a:t>
            </a:r>
            <a:r>
              <a:rPr lang="en-CA" sz="2000" dirty="0"/>
              <a:t> </a:t>
            </a:r>
            <a:r>
              <a:rPr lang="en-CA" sz="2000" dirty="0" smtClean="0"/>
              <a:t>presented-</a:t>
            </a:r>
          </a:p>
          <a:p>
            <a:r>
              <a:rPr lang="en-CA" sz="2000" i="1" dirty="0" smtClean="0">
                <a:solidFill>
                  <a:srgbClr val="FFC000"/>
                </a:solidFill>
              </a:rPr>
              <a:t>TB in the Marginalized Population</a:t>
            </a:r>
          </a:p>
          <a:p>
            <a:r>
              <a:rPr lang="en-CA" sz="2000" dirty="0" smtClean="0">
                <a:solidFill>
                  <a:srgbClr val="FFC000"/>
                </a:solidFill>
              </a:rPr>
              <a:t> </a:t>
            </a:r>
            <a:r>
              <a:rPr lang="en-CA" sz="2000" dirty="0" smtClean="0"/>
              <a:t>Erin spoke about real life challenges  and opportunities of doing IPAC in marginalized populations</a:t>
            </a:r>
            <a:endParaRPr lang="en-CA" sz="2000" dirty="0" smtClean="0">
              <a:solidFill>
                <a:srgbClr val="FFC000"/>
              </a:solidFill>
            </a:endParaRPr>
          </a:p>
          <a:p>
            <a:endParaRPr lang="en-CA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57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960440" cy="731520"/>
          </a:xfrm>
        </p:spPr>
        <p:txBody>
          <a:bodyPr/>
          <a:lstStyle/>
          <a:p>
            <a:r>
              <a:rPr lang="en-CA" dirty="0" smtClean="0"/>
              <a:t>Evening education/discussion on  C diff</a:t>
            </a:r>
          </a:p>
          <a:p>
            <a:r>
              <a:rPr lang="en-CA" dirty="0" smtClean="0"/>
              <a:t>September 28, 2017</a:t>
            </a:r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Education evening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369823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6696744" cy="1144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513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548680"/>
            <a:ext cx="6624736" cy="4392488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CA" sz="2400" dirty="0" smtClean="0">
                <a:effectLst/>
              </a:rPr>
              <a:t>Light dinner provided for attendees</a:t>
            </a:r>
          </a:p>
          <a:p>
            <a:pPr>
              <a:buFont typeface="Wingdings" pitchFamily="2" charset="2"/>
              <a:buChar char="§"/>
            </a:pPr>
            <a:r>
              <a:rPr lang="en-CA" sz="2400" dirty="0" smtClean="0">
                <a:effectLst/>
              </a:rPr>
              <a:t>Networking opportunities built into the dinner session</a:t>
            </a:r>
          </a:p>
          <a:p>
            <a:pPr lvl="1">
              <a:buFont typeface="Wingdings" pitchFamily="2" charset="2"/>
              <a:buChar char="§"/>
            </a:pPr>
            <a:r>
              <a:rPr lang="en-CA" sz="2400" dirty="0" smtClean="0">
                <a:solidFill>
                  <a:srgbClr val="FF0000"/>
                </a:solidFill>
                <a:effectLst/>
              </a:rPr>
              <a:t>80 </a:t>
            </a:r>
            <a:r>
              <a:rPr lang="en-CA" sz="2400" dirty="0" smtClean="0">
                <a:effectLst/>
              </a:rPr>
              <a:t>participants attended the evening session</a:t>
            </a:r>
          </a:p>
          <a:p>
            <a:pPr lvl="1">
              <a:buFont typeface="Wingdings" pitchFamily="2" charset="2"/>
              <a:buChar char="§"/>
            </a:pPr>
            <a:r>
              <a:rPr lang="en-CA" sz="2400" dirty="0" smtClean="0">
                <a:effectLst/>
              </a:rPr>
              <a:t>Three guest speakers discussing current research into </a:t>
            </a:r>
            <a:r>
              <a:rPr lang="en-CA" sz="2400" i="1" dirty="0" smtClean="0">
                <a:effectLst/>
              </a:rPr>
              <a:t>Clostridium difficile</a:t>
            </a:r>
          </a:p>
          <a:p>
            <a:pPr>
              <a:buFont typeface="Wingdings" pitchFamily="2" charset="2"/>
              <a:buChar char="§"/>
            </a:pPr>
            <a:r>
              <a:rPr lang="en-CA" sz="2400" dirty="0" smtClean="0">
                <a:effectLst/>
              </a:rPr>
              <a:t>Collaboration between IPAC OR, Public Health Ontario and Ottawa Public Health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Education evening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2033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301208"/>
            <a:ext cx="7543800" cy="914400"/>
          </a:xfrm>
        </p:spPr>
        <p:txBody>
          <a:bodyPr/>
          <a:lstStyle/>
          <a:p>
            <a:r>
              <a:rPr lang="en-CA" dirty="0" smtClean="0"/>
              <a:t>Speakers </a:t>
            </a:r>
            <a:endParaRPr lang="en-CA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692696"/>
            <a:ext cx="3435846" cy="4354363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647256" cy="4354808"/>
          </a:xfrm>
          <a:ln>
            <a:noFill/>
          </a:ln>
        </p:spPr>
        <p:txBody>
          <a:bodyPr/>
          <a:lstStyle/>
          <a:p>
            <a:pPr marL="18288" indent="0">
              <a:buNone/>
            </a:pPr>
            <a:r>
              <a:rPr lang="en-CA" b="1" dirty="0" smtClean="0">
                <a:effectLst/>
              </a:rPr>
              <a:t>Dr. </a:t>
            </a:r>
            <a:r>
              <a:rPr lang="en-CA" b="1" dirty="0">
                <a:effectLst/>
              </a:rPr>
              <a:t>Gary Garber</a:t>
            </a:r>
            <a:endParaRPr lang="en-CA" dirty="0">
              <a:effectLst/>
            </a:endParaRPr>
          </a:p>
          <a:p>
            <a:pPr marL="18288" indent="0">
              <a:buNone/>
            </a:pPr>
            <a:r>
              <a:rPr lang="en-CA" dirty="0" smtClean="0">
                <a:effectLst/>
              </a:rPr>
              <a:t>Chief</a:t>
            </a:r>
            <a:r>
              <a:rPr lang="en-CA" dirty="0">
                <a:effectLst/>
              </a:rPr>
              <a:t>, IPAC Department Public Health </a:t>
            </a:r>
            <a:r>
              <a:rPr lang="en-CA" dirty="0" smtClean="0">
                <a:effectLst/>
              </a:rPr>
              <a:t>Ontario</a:t>
            </a:r>
            <a:endParaRPr lang="en-CA" dirty="0">
              <a:effectLst/>
            </a:endParaRPr>
          </a:p>
          <a:p>
            <a:pPr marL="18288" indent="0">
              <a:buNone/>
            </a:pPr>
            <a:r>
              <a:rPr lang="en-CA" i="1" dirty="0" smtClean="0">
                <a:solidFill>
                  <a:srgbClr val="FFC000"/>
                </a:solidFill>
                <a:effectLst/>
              </a:rPr>
              <a:t>“Introduction </a:t>
            </a:r>
            <a:r>
              <a:rPr lang="en-CA" i="1" dirty="0">
                <a:solidFill>
                  <a:srgbClr val="FFC000"/>
                </a:solidFill>
                <a:effectLst/>
              </a:rPr>
              <a:t>to the landscape of </a:t>
            </a:r>
            <a:r>
              <a:rPr lang="en-CA" i="1" dirty="0" smtClean="0">
                <a:solidFill>
                  <a:srgbClr val="FFC000"/>
                </a:solidFill>
                <a:effectLst/>
              </a:rPr>
              <a:t>CDI”</a:t>
            </a:r>
            <a:endParaRPr lang="en-CA" i="1" dirty="0">
              <a:solidFill>
                <a:srgbClr val="FFC000"/>
              </a:solidFill>
              <a:effectLst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8637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Speakers 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716016" y="658368"/>
            <a:ext cx="3586736" cy="4210792"/>
          </a:xfrm>
        </p:spPr>
        <p:txBody>
          <a:bodyPr/>
          <a:lstStyle/>
          <a:p>
            <a:pPr marL="18288" indent="0">
              <a:buNone/>
            </a:pPr>
            <a:r>
              <a:rPr lang="en-CA" b="1" dirty="0">
                <a:effectLst/>
              </a:rPr>
              <a:t>Dr. Yves </a:t>
            </a:r>
            <a:r>
              <a:rPr lang="en-CA" b="1" dirty="0" err="1">
                <a:effectLst/>
              </a:rPr>
              <a:t>Longtin</a:t>
            </a:r>
            <a:r>
              <a:rPr lang="en-CA" dirty="0">
                <a:effectLst/>
              </a:rPr>
              <a:t/>
            </a:r>
            <a:br>
              <a:rPr lang="en-CA" dirty="0">
                <a:effectLst/>
              </a:rPr>
            </a:br>
            <a:r>
              <a:rPr lang="en-CA" dirty="0">
                <a:effectLst/>
              </a:rPr>
              <a:t>Chair, Infection Prevention and Control Unit,</a:t>
            </a:r>
            <a:br>
              <a:rPr lang="en-CA" dirty="0">
                <a:effectLst/>
              </a:rPr>
            </a:br>
            <a:r>
              <a:rPr lang="en-CA" dirty="0">
                <a:effectLst/>
              </a:rPr>
              <a:t>Jewish General </a:t>
            </a:r>
            <a:r>
              <a:rPr lang="en-CA" dirty="0" smtClean="0">
                <a:effectLst/>
              </a:rPr>
              <a:t>Hospital</a:t>
            </a:r>
          </a:p>
          <a:p>
            <a:pPr marL="18288" indent="0">
              <a:buNone/>
            </a:pPr>
            <a:endParaRPr lang="en-CA" dirty="0">
              <a:effectLst/>
            </a:endParaRPr>
          </a:p>
          <a:p>
            <a:pPr marL="18288" indent="0">
              <a:buNone/>
            </a:pPr>
            <a:r>
              <a:rPr lang="en-CA" i="1" dirty="0" smtClean="0">
                <a:solidFill>
                  <a:srgbClr val="FFC000"/>
                </a:solidFill>
                <a:effectLst/>
              </a:rPr>
              <a:t>“Isolating </a:t>
            </a:r>
            <a:r>
              <a:rPr lang="en-CA" i="1" dirty="0">
                <a:solidFill>
                  <a:srgbClr val="FFC000"/>
                </a:solidFill>
                <a:effectLst/>
              </a:rPr>
              <a:t>C. difficile Asymptomatic Carriers- Containing what Lies under the </a:t>
            </a:r>
            <a:r>
              <a:rPr lang="en-CA" i="1" dirty="0" smtClean="0">
                <a:solidFill>
                  <a:srgbClr val="FFC000"/>
                </a:solidFill>
                <a:effectLst/>
              </a:rPr>
              <a:t>Waterline”</a:t>
            </a:r>
            <a:endParaRPr lang="en-CA" i="1" dirty="0">
              <a:solidFill>
                <a:srgbClr val="FFC000"/>
              </a:solidFill>
              <a:effectLst/>
            </a:endParaRPr>
          </a:p>
          <a:p>
            <a:pPr marL="18288" indent="0">
              <a:buNone/>
            </a:pPr>
            <a:endParaRPr lang="en-C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0" t="6262" r="14240" b="24362"/>
          <a:stretch/>
        </p:blipFill>
        <p:spPr bwMode="auto">
          <a:xfrm>
            <a:off x="1187624" y="620688"/>
            <a:ext cx="2718502" cy="39600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348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620688"/>
            <a:ext cx="6096000" cy="3657599"/>
          </a:xfrm>
          <a:ln>
            <a:solidFill>
              <a:srgbClr val="FFC000"/>
            </a:solidFill>
          </a:ln>
        </p:spPr>
        <p:txBody>
          <a:bodyPr/>
          <a:lstStyle/>
          <a:p>
            <a:pPr marL="18288" indent="0">
              <a:buNone/>
            </a:pPr>
            <a:r>
              <a:rPr lang="en-CA" dirty="0" smtClean="0"/>
              <a:t>1984 members from across the Ottawa region came together as “Ottawa Organization for Practitioners in Infection Control”</a:t>
            </a:r>
          </a:p>
          <a:p>
            <a:pPr marL="18288" indent="0">
              <a:buNone/>
            </a:pPr>
            <a:r>
              <a:rPr lang="en-CA" dirty="0" smtClean="0">
                <a:effectLst/>
              </a:rPr>
              <a:t>2009- changed name to  CHICA Ottawa Region</a:t>
            </a:r>
          </a:p>
          <a:p>
            <a:pPr marL="18288" indent="0">
              <a:buNone/>
            </a:pPr>
            <a:r>
              <a:rPr lang="en-CA" dirty="0" smtClean="0">
                <a:effectLst/>
              </a:rPr>
              <a:t>2014- changed name to  IPAC Ottawa Region</a:t>
            </a:r>
          </a:p>
          <a:p>
            <a:pPr marL="18288" indent="0">
              <a:buNone/>
            </a:pPr>
            <a:endParaRPr lang="en-CA" dirty="0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History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1373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Speakers 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716016" y="658368"/>
            <a:ext cx="3960440" cy="4786856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CA" b="1" dirty="0">
                <a:effectLst/>
              </a:rPr>
              <a:t>Dr. Jenny Johnstone</a:t>
            </a:r>
            <a:r>
              <a:rPr lang="en-CA" dirty="0">
                <a:effectLst/>
              </a:rPr>
              <a:t/>
            </a:r>
            <a:br>
              <a:rPr lang="en-CA" dirty="0">
                <a:effectLst/>
              </a:rPr>
            </a:br>
            <a:r>
              <a:rPr lang="en-CA" dirty="0">
                <a:effectLst/>
              </a:rPr>
              <a:t>IPAC Physician Public Health Ontario; Infectious Diseases and Infection Control, St. Joseph's Health Center, Toronto</a:t>
            </a:r>
          </a:p>
          <a:p>
            <a:pPr marL="18288" indent="0">
              <a:buNone/>
            </a:pPr>
            <a:r>
              <a:rPr lang="en-CA" i="1" dirty="0" smtClean="0">
                <a:solidFill>
                  <a:srgbClr val="FFC000"/>
                </a:solidFill>
                <a:effectLst/>
              </a:rPr>
              <a:t>“Clostridium </a:t>
            </a:r>
            <a:r>
              <a:rPr lang="en-CA" i="1" dirty="0">
                <a:solidFill>
                  <a:srgbClr val="FFC000"/>
                </a:solidFill>
                <a:effectLst/>
              </a:rPr>
              <a:t>difficile Colonization in Ontario (COLON): Acute Care Hospital Pilot Feasibility Study, Preliminary Findings </a:t>
            </a:r>
            <a:r>
              <a:rPr lang="en-CA" i="1" dirty="0" smtClean="0">
                <a:solidFill>
                  <a:srgbClr val="FFC000"/>
                </a:solidFill>
                <a:effectLst/>
              </a:rPr>
              <a:t>“</a:t>
            </a:r>
            <a:endParaRPr lang="en-CA" i="1" dirty="0">
              <a:solidFill>
                <a:srgbClr val="FFC000"/>
              </a:solidFill>
              <a:effectLst/>
            </a:endParaRPr>
          </a:p>
          <a:p>
            <a:endParaRPr lang="en-CA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6"/>
            <a:ext cx="3048000" cy="40640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38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Financial supports offered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Supporting our membership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900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C000"/>
            </a:solidFill>
          </a:ln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CA" sz="2400" dirty="0" smtClean="0">
                <a:effectLst/>
              </a:rPr>
              <a:t>Reimbursement for CIC/SARE</a:t>
            </a:r>
          </a:p>
          <a:p>
            <a:pPr lvl="1">
              <a:buFont typeface="Wingdings" pitchFamily="2" charset="2"/>
              <a:buChar char="§"/>
            </a:pPr>
            <a:r>
              <a:rPr lang="en-CA" sz="2400" dirty="0" smtClean="0">
                <a:effectLst/>
              </a:rPr>
              <a:t>Reimbursement for </a:t>
            </a:r>
            <a:r>
              <a:rPr lang="en-CA" sz="2400" dirty="0" smtClean="0">
                <a:solidFill>
                  <a:srgbClr val="FF0000"/>
                </a:solidFill>
                <a:effectLst/>
              </a:rPr>
              <a:t>4</a:t>
            </a:r>
            <a:r>
              <a:rPr lang="en-CA" sz="2400" dirty="0" smtClean="0">
                <a:effectLst/>
              </a:rPr>
              <a:t> members who successfully challenged the CIC</a:t>
            </a:r>
          </a:p>
          <a:p>
            <a:pPr>
              <a:buFont typeface="Wingdings" pitchFamily="2" charset="2"/>
              <a:buChar char="§"/>
            </a:pPr>
            <a:r>
              <a:rPr lang="en-CA" sz="2400" dirty="0" smtClean="0">
                <a:effectLst/>
              </a:rPr>
              <a:t>Reimbursement for attendance at IPAC Canada conference</a:t>
            </a:r>
          </a:p>
          <a:p>
            <a:pPr lvl="1">
              <a:buFont typeface="Wingdings" pitchFamily="2" charset="2"/>
              <a:buChar char="§"/>
            </a:pPr>
            <a:r>
              <a:rPr lang="en-CA" sz="2400" dirty="0" smtClean="0">
                <a:effectLst/>
              </a:rPr>
              <a:t>Reimbursement for </a:t>
            </a:r>
            <a:r>
              <a:rPr lang="en-CA" sz="2400" dirty="0" smtClean="0">
                <a:solidFill>
                  <a:srgbClr val="FF0000"/>
                </a:solidFill>
                <a:effectLst/>
              </a:rPr>
              <a:t>4</a:t>
            </a:r>
            <a:r>
              <a:rPr lang="en-CA" sz="2400" dirty="0" smtClean="0">
                <a:effectLst/>
              </a:rPr>
              <a:t> members that attended the IPAC Canada 2017 conference in PEI</a:t>
            </a:r>
          </a:p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Supporting our members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5208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C000"/>
            </a:solidFill>
          </a:ln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CA" sz="2400" dirty="0" smtClean="0">
                <a:solidFill>
                  <a:srgbClr val="FF0000"/>
                </a:solidFill>
                <a:effectLst/>
              </a:rPr>
              <a:t>11</a:t>
            </a:r>
            <a:r>
              <a:rPr lang="en-CA" sz="2400" dirty="0" smtClean="0">
                <a:effectLst/>
              </a:rPr>
              <a:t> members of IPAC OR attended the </a:t>
            </a:r>
            <a:r>
              <a:rPr lang="en-CA" sz="2400" dirty="0" err="1" smtClean="0">
                <a:effectLst/>
              </a:rPr>
              <a:t>natational</a:t>
            </a:r>
            <a:r>
              <a:rPr lang="en-CA" sz="2400" dirty="0" smtClean="0">
                <a:effectLst/>
              </a:rPr>
              <a:t> conference</a:t>
            </a:r>
          </a:p>
          <a:p>
            <a:pPr>
              <a:buFont typeface="Wingdings" pitchFamily="2" charset="2"/>
              <a:buChar char="§"/>
            </a:pPr>
            <a:r>
              <a:rPr lang="en-CA" sz="2400" dirty="0" smtClean="0">
                <a:solidFill>
                  <a:srgbClr val="FF0000"/>
                </a:solidFill>
                <a:effectLst/>
              </a:rPr>
              <a:t>4 </a:t>
            </a:r>
            <a:r>
              <a:rPr lang="en-CA" sz="2400" dirty="0" smtClean="0">
                <a:effectLst/>
              </a:rPr>
              <a:t>were supported with financial reimbursement for registration fees</a:t>
            </a:r>
          </a:p>
          <a:p>
            <a:pPr>
              <a:buFont typeface="Wingdings" pitchFamily="2" charset="2"/>
              <a:buChar char="§"/>
            </a:pPr>
            <a:r>
              <a:rPr lang="en-CA" sz="2400" dirty="0" smtClean="0">
                <a:solidFill>
                  <a:srgbClr val="FF0000"/>
                </a:solidFill>
                <a:effectLst/>
              </a:rPr>
              <a:t>1 </a:t>
            </a:r>
            <a:r>
              <a:rPr lang="en-CA" sz="2400" dirty="0" smtClean="0">
                <a:effectLst/>
              </a:rPr>
              <a:t>speaker, </a:t>
            </a:r>
            <a:r>
              <a:rPr lang="en-CA" sz="2400" dirty="0" smtClean="0">
                <a:solidFill>
                  <a:srgbClr val="FF0000"/>
                </a:solidFill>
                <a:effectLst/>
              </a:rPr>
              <a:t>2</a:t>
            </a:r>
            <a:r>
              <a:rPr lang="en-CA" sz="2400" dirty="0" smtClean="0">
                <a:effectLst/>
              </a:rPr>
              <a:t> posters from our IPAC OR chapter</a:t>
            </a:r>
          </a:p>
          <a:p>
            <a:pPr>
              <a:buFont typeface="Wingdings" pitchFamily="2" charset="2"/>
              <a:buChar char="§"/>
            </a:pPr>
            <a:r>
              <a:rPr lang="en-CA" sz="2400" dirty="0" smtClean="0">
                <a:effectLst/>
              </a:rPr>
              <a:t>Lots of networking done with other chapters from across Canada</a:t>
            </a:r>
          </a:p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IPAC Canada Conference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5979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150 pride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3608" y="980728"/>
            <a:ext cx="3273552" cy="3429000"/>
          </a:xfrm>
          <a:ln>
            <a:solidFill>
              <a:srgbClr val="FFC000"/>
            </a:solidFill>
          </a:ln>
        </p:spPr>
        <p:txBody>
          <a:bodyPr/>
          <a:lstStyle/>
          <a:p>
            <a:endParaRPr lang="en-CA" dirty="0" smtClean="0"/>
          </a:p>
          <a:p>
            <a:pPr marL="18288" indent="0">
              <a:buNone/>
            </a:pPr>
            <a:r>
              <a:rPr lang="en-CA" sz="2400" dirty="0" smtClean="0">
                <a:effectLst/>
              </a:rPr>
              <a:t>Red  and white boas brought to conference by IPAC Ottawa region… sharing not only our IPAC enthusiasm but our 150 enthusiasm</a:t>
            </a:r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20688"/>
            <a:ext cx="3780000" cy="50400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079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Networking with other IPAC Chapters </a:t>
            </a:r>
            <a:endParaRPr lang="en-CA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3502" y="658813"/>
            <a:ext cx="2575646" cy="34290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CA" sz="2400" dirty="0" smtClean="0">
                <a:effectLst/>
              </a:rPr>
              <a:t>IPAC Ottawa Region seen here networking with IPAC GTA and IPAC Eastern Ontario</a:t>
            </a:r>
            <a:endParaRPr lang="en-CA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084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m.MacFarlane\AppData\Local\Microsoft\Windows\Temporary Internet Files\Content.Outlook\0VUFV6FU\IMG_11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269856" cy="5229200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9984" y="5877272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Team spirit at IPAC Canada conference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66206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2924944"/>
            <a:ext cx="3528392" cy="3024336"/>
          </a:xfrm>
          <a:ln>
            <a:solidFill>
              <a:srgbClr val="FFC000"/>
            </a:solidFill>
          </a:ln>
        </p:spPr>
        <p:txBody>
          <a:bodyPr/>
          <a:lstStyle/>
          <a:p>
            <a:r>
              <a:rPr lang="en-CA" dirty="0" smtClean="0"/>
              <a:t>Participation at the IFIC Run</a:t>
            </a:r>
            <a:endParaRPr lang="en-CA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92696"/>
            <a:ext cx="4002360" cy="533648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418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am.MacFarlane\Pictures\pos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648"/>
            <a:ext cx="3063510" cy="6480000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2132856"/>
            <a:ext cx="4669341" cy="3024336"/>
          </a:xfrm>
          <a:ln>
            <a:solidFill>
              <a:srgbClr val="FFC000"/>
            </a:solidFill>
          </a:ln>
        </p:spPr>
        <p:txBody>
          <a:bodyPr/>
          <a:lstStyle/>
          <a:p>
            <a:r>
              <a:rPr lang="en-CA" dirty="0" smtClean="0">
                <a:effectLst/>
              </a:rPr>
              <a:t>Advertising who we are: our IPAC Ottawa Region banner</a:t>
            </a:r>
            <a:endParaRPr lang="en-CA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0974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Thank you …..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71600" y="980728"/>
            <a:ext cx="3273552" cy="3429000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CA" dirty="0" smtClean="0">
                <a:effectLst/>
              </a:rPr>
              <a:t>The hardworking team that supported the creation of this submission :)</a:t>
            </a:r>
          </a:p>
          <a:p>
            <a:pPr marL="18288" indent="0">
              <a:buNone/>
            </a:pPr>
            <a:endParaRPr lang="en-CA" dirty="0">
              <a:effectLst/>
            </a:endParaRPr>
          </a:p>
          <a:p>
            <a:pPr marL="18288" indent="0">
              <a:buNone/>
            </a:pPr>
            <a:r>
              <a:rPr lang="en-CA" dirty="0" smtClean="0">
                <a:effectLst/>
              </a:rPr>
              <a:t>We are so proud of the hard work, enthusiasm and commitment of our IPAC OR Chapter!</a:t>
            </a:r>
          </a:p>
          <a:p>
            <a:pPr marL="18288" indent="0">
              <a:buNone/>
            </a:pPr>
            <a:endParaRPr lang="en-CA" dirty="0">
              <a:effectLst/>
            </a:endParaRPr>
          </a:p>
        </p:txBody>
      </p:sp>
      <p:pic>
        <p:nvPicPr>
          <p:cNvPr id="6146" name="Picture 2" descr="C:\Users\Sam.MacFarlane\AppData\Local\Microsoft\Windows\Temporary Internet Files\Content.Outlook\0VUFV6FU\IMG_10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4744"/>
            <a:ext cx="4256021" cy="3192016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18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548680"/>
            <a:ext cx="7344816" cy="5256584"/>
          </a:xfrm>
          <a:ln>
            <a:solidFill>
              <a:srgbClr val="FFC0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000" b="1" dirty="0">
                <a:effectLst/>
              </a:rPr>
              <a:t>President</a:t>
            </a:r>
            <a:endParaRPr lang="en-CA" sz="2000" dirty="0">
              <a:effectLst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CA" sz="2000" dirty="0">
                <a:effectLst/>
              </a:rPr>
              <a:t>Sam MacFarlane RN, CIC </a:t>
            </a:r>
            <a:endParaRPr lang="en-CA" sz="2000" dirty="0" smtClean="0">
              <a:effectLst/>
            </a:endParaRPr>
          </a:p>
          <a:p>
            <a:pPr marL="0" indent="0">
              <a:buNone/>
            </a:pPr>
            <a:r>
              <a:rPr lang="en-CA" sz="2000" b="1" dirty="0" smtClean="0">
                <a:effectLst/>
              </a:rPr>
              <a:t>President Elect</a:t>
            </a:r>
            <a:endParaRPr lang="en-CA" sz="2000" dirty="0">
              <a:effectLst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CA" sz="2000" dirty="0" smtClean="0">
                <a:effectLst/>
              </a:rPr>
              <a:t>Jo-Anne </a:t>
            </a:r>
            <a:r>
              <a:rPr lang="en-CA" sz="2000" dirty="0">
                <a:effectLst/>
              </a:rPr>
              <a:t>Janigan RN </a:t>
            </a:r>
            <a:r>
              <a:rPr lang="en-CA" sz="2000" dirty="0" err="1">
                <a:effectLst/>
              </a:rPr>
              <a:t>BScN</a:t>
            </a:r>
            <a:r>
              <a:rPr lang="en-CA" sz="2000" dirty="0">
                <a:effectLst/>
              </a:rPr>
              <a:t> </a:t>
            </a:r>
            <a:r>
              <a:rPr lang="en-CA" sz="2000" dirty="0" smtClean="0">
                <a:effectLst/>
              </a:rPr>
              <a:t>CIC</a:t>
            </a:r>
          </a:p>
          <a:p>
            <a:pPr marL="0" indent="0">
              <a:buNone/>
            </a:pPr>
            <a:r>
              <a:rPr lang="en-CA" sz="2000" dirty="0" smtClean="0">
                <a:effectLst/>
              </a:rPr>
              <a:t>S</a:t>
            </a:r>
            <a:r>
              <a:rPr lang="en-CA" sz="2000" b="1" dirty="0" smtClean="0">
                <a:effectLst/>
              </a:rPr>
              <a:t>ecretary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CA" sz="2000" dirty="0" smtClean="0">
                <a:effectLst/>
              </a:rPr>
              <a:t>Shelley </a:t>
            </a:r>
            <a:r>
              <a:rPr lang="en-CA" sz="2000" dirty="0">
                <a:effectLst/>
              </a:rPr>
              <a:t>Hudson RN </a:t>
            </a:r>
            <a:r>
              <a:rPr lang="en-CA" sz="2000" dirty="0" err="1" smtClean="0">
                <a:effectLst/>
              </a:rPr>
              <a:t>BScN</a:t>
            </a:r>
            <a:endParaRPr lang="en-CA" sz="2000" dirty="0" smtClean="0">
              <a:effectLst/>
            </a:endParaRPr>
          </a:p>
          <a:p>
            <a:pPr marL="0" indent="0">
              <a:buNone/>
            </a:pPr>
            <a:r>
              <a:rPr lang="en-CA" sz="2000" b="1" dirty="0" smtClean="0">
                <a:effectLst/>
              </a:rPr>
              <a:t>Treasurer</a:t>
            </a:r>
            <a:endParaRPr lang="en-CA" sz="2000" dirty="0">
              <a:effectLst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CA" sz="2000" dirty="0" smtClean="0">
                <a:effectLst/>
              </a:rPr>
              <a:t>Claude </a:t>
            </a:r>
            <a:r>
              <a:rPr lang="en-CA" sz="2000" dirty="0" err="1">
                <a:effectLst/>
              </a:rPr>
              <a:t>Bussière</a:t>
            </a:r>
            <a:r>
              <a:rPr lang="en-CA" sz="2000" dirty="0">
                <a:effectLst/>
              </a:rPr>
              <a:t> I.A, </a:t>
            </a:r>
            <a:r>
              <a:rPr lang="en-CA" sz="2000" dirty="0" smtClean="0">
                <a:effectLst/>
              </a:rPr>
              <a:t> RN</a:t>
            </a:r>
          </a:p>
          <a:p>
            <a:pPr marL="0" indent="0">
              <a:buNone/>
            </a:pPr>
            <a:r>
              <a:rPr lang="en-CA" sz="2000" b="1" dirty="0" smtClean="0">
                <a:effectLst/>
              </a:rPr>
              <a:t>Education Coordinators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CA" sz="2000" dirty="0" smtClean="0">
                <a:effectLst/>
              </a:rPr>
              <a:t>Donna </a:t>
            </a:r>
            <a:r>
              <a:rPr lang="en-CA" sz="2000" dirty="0">
                <a:effectLst/>
              </a:rPr>
              <a:t>M. </a:t>
            </a:r>
            <a:r>
              <a:rPr lang="en-CA" sz="2000" dirty="0" err="1">
                <a:effectLst/>
              </a:rPr>
              <a:t>Perron</a:t>
            </a:r>
            <a:r>
              <a:rPr lang="en-CA" sz="2000" dirty="0">
                <a:effectLst/>
              </a:rPr>
              <a:t> RN, </a:t>
            </a:r>
            <a:r>
              <a:rPr lang="en-CA" sz="2000" dirty="0" err="1">
                <a:effectLst/>
              </a:rPr>
              <a:t>BScN</a:t>
            </a:r>
            <a:r>
              <a:rPr lang="en-CA" sz="2000" dirty="0">
                <a:effectLst/>
              </a:rPr>
              <a:t>, </a:t>
            </a:r>
            <a:r>
              <a:rPr lang="en-CA" sz="2000" dirty="0" smtClean="0">
                <a:effectLst/>
              </a:rPr>
              <a:t>CIC </a:t>
            </a:r>
            <a:r>
              <a:rPr lang="en-CA" sz="2000" dirty="0">
                <a:effectLst/>
              </a:rPr>
              <a:t>and Caroline Meguerditchian, </a:t>
            </a:r>
            <a:r>
              <a:rPr lang="en-CA" sz="2000" dirty="0" smtClean="0">
                <a:effectLst/>
              </a:rPr>
              <a:t>CIC</a:t>
            </a:r>
          </a:p>
          <a:p>
            <a:pPr marL="0" indent="0">
              <a:buNone/>
            </a:pPr>
            <a:r>
              <a:rPr lang="en-CA" sz="2000" b="1" dirty="0" smtClean="0">
                <a:effectLst/>
              </a:rPr>
              <a:t>Membership </a:t>
            </a:r>
            <a:r>
              <a:rPr lang="en-CA" sz="2000" b="1" dirty="0">
                <a:effectLst/>
              </a:rPr>
              <a:t>Director/Social </a:t>
            </a:r>
            <a:r>
              <a:rPr lang="en-CA" sz="2000" b="1" dirty="0" smtClean="0">
                <a:effectLst/>
              </a:rPr>
              <a:t>Media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CA" sz="2000" dirty="0" smtClean="0">
                <a:effectLst/>
              </a:rPr>
              <a:t>Annie </a:t>
            </a:r>
            <a:r>
              <a:rPr lang="en-CA" sz="2000" dirty="0">
                <a:effectLst/>
              </a:rPr>
              <a:t>Lord-Stephens RN, </a:t>
            </a:r>
            <a:r>
              <a:rPr lang="en-CA" sz="2000" dirty="0" smtClean="0">
                <a:effectLst/>
              </a:rPr>
              <a:t>CIC</a:t>
            </a:r>
            <a:endParaRPr lang="en-CA" sz="2000" dirty="0">
              <a:effectLst/>
            </a:endParaRPr>
          </a:p>
          <a:p>
            <a:pPr marL="0" indent="0">
              <a:buNone/>
            </a:pPr>
            <a:r>
              <a:rPr lang="en-CA" sz="2000" b="1" dirty="0" smtClean="0">
                <a:effectLst/>
              </a:rPr>
              <a:t>Webmaster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CA" sz="2000" dirty="0" smtClean="0">
                <a:effectLst/>
              </a:rPr>
              <a:t>Pat </a:t>
            </a:r>
            <a:r>
              <a:rPr lang="en-CA" sz="2000" dirty="0" err="1" smtClean="0">
                <a:effectLst/>
              </a:rPr>
              <a:t>Bedard</a:t>
            </a:r>
            <a:r>
              <a:rPr lang="en-CA" sz="2000" dirty="0" smtClean="0">
                <a:effectLst/>
              </a:rPr>
              <a:t>, RN, CIC</a:t>
            </a:r>
            <a:endParaRPr lang="en-CA" sz="2000" dirty="0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661248"/>
            <a:ext cx="7543800" cy="914400"/>
          </a:xfrm>
        </p:spPr>
        <p:txBody>
          <a:bodyPr/>
          <a:lstStyle/>
          <a:p>
            <a:r>
              <a:rPr lang="en-CA" dirty="0" smtClean="0"/>
              <a:t>IPAC OR Executive 2017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0309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764704"/>
            <a:ext cx="6984776" cy="4104456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CA" dirty="0" smtClean="0">
                <a:effectLst/>
              </a:rPr>
              <a:t>Mission:</a:t>
            </a:r>
          </a:p>
          <a:p>
            <a:pPr marL="18288" indent="0">
              <a:buNone/>
            </a:pPr>
            <a:r>
              <a:rPr lang="en-CA" dirty="0" smtClean="0">
                <a:effectLst/>
              </a:rPr>
              <a:t>IPAC OR is a regional multidisciplinary professional association committed to the wellness and safety of Canadians by promoting best practices in infection prevention and control through education, standards, advocacy and consumer awareness. </a:t>
            </a:r>
          </a:p>
          <a:p>
            <a:pPr marL="18288" indent="0">
              <a:buNone/>
            </a:pPr>
            <a:endParaRPr lang="en-CA" dirty="0">
              <a:effectLst/>
            </a:endParaRPr>
          </a:p>
          <a:p>
            <a:pPr marL="18288" indent="0">
              <a:buNone/>
            </a:pPr>
            <a:r>
              <a:rPr lang="en-CA" dirty="0" smtClean="0">
                <a:effectLst/>
              </a:rPr>
              <a:t>Vision:</a:t>
            </a:r>
          </a:p>
          <a:p>
            <a:pPr marL="18288" indent="0">
              <a:buNone/>
            </a:pPr>
            <a:r>
              <a:rPr lang="en-CA" dirty="0" smtClean="0">
                <a:effectLst/>
              </a:rPr>
              <a:t>IPAC OR will be a regional leader and recognized resource for the promotion of best practice in infection prevention and control</a:t>
            </a:r>
          </a:p>
          <a:p>
            <a:pPr marL="18288" indent="0">
              <a:buNone/>
            </a:pP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IPAC OR Mission and Vision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9474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764704"/>
            <a:ext cx="6984776" cy="4104456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CA" dirty="0">
                <a:effectLst/>
              </a:rPr>
              <a:t>To provide a forum for </a:t>
            </a:r>
            <a:r>
              <a:rPr lang="en-CA" dirty="0" smtClean="0">
                <a:effectLst/>
              </a:rPr>
              <a:t>professionals </a:t>
            </a:r>
            <a:r>
              <a:rPr lang="en-CA" dirty="0">
                <a:effectLst/>
              </a:rPr>
              <a:t>in IPAC and other allied professionals in healthcare to network and share ideas from the full continuum of healthcare (acute and long-term care, community and homecare)</a:t>
            </a:r>
          </a:p>
          <a:p>
            <a:pPr>
              <a:buFont typeface="Wingdings" pitchFamily="2" charset="2"/>
              <a:buChar char="§"/>
            </a:pPr>
            <a:r>
              <a:rPr lang="en-CA" dirty="0">
                <a:effectLst/>
              </a:rPr>
              <a:t>To share knowledge and expertise with healthcare workers to decrease the incidence of healthcare associated and community acquired infections</a:t>
            </a:r>
          </a:p>
          <a:p>
            <a:pPr>
              <a:buFont typeface="Wingdings" pitchFamily="2" charset="2"/>
              <a:buChar char="§"/>
            </a:pPr>
            <a:r>
              <a:rPr lang="en-CA" dirty="0">
                <a:effectLst/>
              </a:rPr>
              <a:t>To advance professional excellence through continuing education</a:t>
            </a:r>
          </a:p>
          <a:p>
            <a:pPr marL="18288" indent="0">
              <a:buNone/>
            </a:pP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IPAC OR Objectives/Goals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346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764704"/>
            <a:ext cx="6984776" cy="4104456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CA" dirty="0">
                <a:effectLst/>
              </a:rPr>
              <a:t>To enhance the practice of IPAC by advocating for certification among chapter members</a:t>
            </a:r>
          </a:p>
          <a:p>
            <a:pPr>
              <a:buFont typeface="Wingdings" pitchFamily="2" charset="2"/>
              <a:buChar char="§"/>
            </a:pPr>
            <a:r>
              <a:rPr lang="en-CA" dirty="0">
                <a:effectLst/>
              </a:rPr>
              <a:t>To foster research activities and support the publication of results by chapter members</a:t>
            </a:r>
          </a:p>
          <a:p>
            <a:pPr>
              <a:buFont typeface="Wingdings" pitchFamily="2" charset="2"/>
              <a:buChar char="§"/>
            </a:pPr>
            <a:r>
              <a:rPr lang="en-CA" dirty="0">
                <a:effectLst/>
              </a:rPr>
              <a:t>To promote IPAC OR and its members as regional experts in IPAC</a:t>
            </a:r>
          </a:p>
          <a:p>
            <a:pPr>
              <a:buFont typeface="Wingdings" pitchFamily="2" charset="2"/>
              <a:buChar char="§"/>
            </a:pPr>
            <a:r>
              <a:rPr lang="en-CA" dirty="0">
                <a:effectLst/>
              </a:rPr>
              <a:t>To promote/champion/further IPAC Canada as the national body of experts in IPAC</a:t>
            </a:r>
          </a:p>
          <a:p>
            <a:pPr marL="18288" indent="0">
              <a:buNone/>
            </a:pP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IPAC OR Objectives/Goals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290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marL="18288" indent="0">
              <a:buNone/>
            </a:pPr>
            <a:r>
              <a:rPr lang="en-CA" sz="3200" b="1" dirty="0" smtClean="0"/>
              <a:t>Twitter</a:t>
            </a:r>
          </a:p>
          <a:p>
            <a:pPr marL="18288" indent="0">
              <a:buNone/>
            </a:pPr>
            <a:r>
              <a:rPr lang="en-CA" sz="3200" b="1" dirty="0" smtClean="0"/>
              <a:t>Facebook </a:t>
            </a:r>
          </a:p>
          <a:p>
            <a:pPr marL="18288" indent="0">
              <a:buNone/>
            </a:pPr>
            <a:r>
              <a:rPr lang="en-CA" sz="3200" b="1" dirty="0" smtClean="0"/>
              <a:t>IPAC OR web page</a:t>
            </a:r>
            <a:endParaRPr lang="en-CA" sz="32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Keeping our members connected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0786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5085184"/>
            <a:ext cx="8043232" cy="1210072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Keeping our members connected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95536" y="1772816"/>
            <a:ext cx="4176464" cy="1584176"/>
          </a:xfrm>
          <a:ln>
            <a:solidFill>
              <a:srgbClr val="FFC000"/>
            </a:solidFill>
          </a:ln>
        </p:spPr>
        <p:txBody>
          <a:bodyPr>
            <a:normAutofit fontScale="85000" lnSpcReduction="10000"/>
          </a:bodyPr>
          <a:lstStyle/>
          <a:p>
            <a:endParaRPr lang="en-CA" dirty="0" smtClean="0"/>
          </a:p>
          <a:p>
            <a:endParaRPr lang="en-CA" dirty="0"/>
          </a:p>
          <a:p>
            <a:pPr marL="18288" indent="0">
              <a:buNone/>
            </a:pPr>
            <a:r>
              <a:rPr lang="en-CA" sz="4000" dirty="0" smtClean="0">
                <a:effectLst/>
              </a:rPr>
              <a:t>Our Facebook account</a:t>
            </a:r>
            <a:endParaRPr lang="en-CA" sz="4000" dirty="0">
              <a:effectLst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58" y="1052735"/>
            <a:ext cx="2708926" cy="38880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98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326</TotalTime>
  <Words>1224</Words>
  <Application>Microsoft Office PowerPoint</Application>
  <PresentationFormat>On-screen Show (4:3)</PresentationFormat>
  <Paragraphs>189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Elemental</vt:lpstr>
      <vt:lpstr>IPAC Ottawa Region</vt:lpstr>
      <vt:lpstr>Membership from Ottawa and surrounding area, east to the Quebec border </vt:lpstr>
      <vt:lpstr>History</vt:lpstr>
      <vt:lpstr>IPAC OR Executive 2017</vt:lpstr>
      <vt:lpstr>IPAC OR Mission and Vision</vt:lpstr>
      <vt:lpstr>IPAC OR Objectives/Goals</vt:lpstr>
      <vt:lpstr>IPAC OR Objectives/Goals</vt:lpstr>
      <vt:lpstr>Keeping our members connected</vt:lpstr>
      <vt:lpstr>Keeping our members connected</vt:lpstr>
      <vt:lpstr>Keeping our members connected</vt:lpstr>
      <vt:lpstr>Keeping our members connected</vt:lpstr>
      <vt:lpstr>Keeping our members connected</vt:lpstr>
      <vt:lpstr>Achievements</vt:lpstr>
      <vt:lpstr>Facts about our membership</vt:lpstr>
      <vt:lpstr>Facts about our membership</vt:lpstr>
      <vt:lpstr>Supporting Certification</vt:lpstr>
      <vt:lpstr>CIC Study Group</vt:lpstr>
      <vt:lpstr>CIC Study Group</vt:lpstr>
      <vt:lpstr>CIC Study Group</vt:lpstr>
      <vt:lpstr>CIC Pinning Ceremony</vt:lpstr>
      <vt:lpstr>CIC Pinning Ceremony</vt:lpstr>
      <vt:lpstr>Education </vt:lpstr>
      <vt:lpstr>Education at chapter meetings</vt:lpstr>
      <vt:lpstr>Education at chapter meetings</vt:lpstr>
      <vt:lpstr>Education evening</vt:lpstr>
      <vt:lpstr>PowerPoint Presentation</vt:lpstr>
      <vt:lpstr>Education evening</vt:lpstr>
      <vt:lpstr>Speakers </vt:lpstr>
      <vt:lpstr>Speakers </vt:lpstr>
      <vt:lpstr>Speakers </vt:lpstr>
      <vt:lpstr>Supporting our membership</vt:lpstr>
      <vt:lpstr>Supporting our members</vt:lpstr>
      <vt:lpstr>IPAC Canada Conference</vt:lpstr>
      <vt:lpstr>150 pride</vt:lpstr>
      <vt:lpstr>Networking with other IPAC Chapters </vt:lpstr>
      <vt:lpstr>PowerPoint Presentation</vt:lpstr>
      <vt:lpstr>Participation at the IFIC Run</vt:lpstr>
      <vt:lpstr>Advertising who we are: our IPAC Ottawa Region banner</vt:lpstr>
      <vt:lpstr>Thank you …..</vt:lpstr>
    </vt:vector>
  </TitlesOfParts>
  <Company>MGS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IPAC Ottawa Region</dc:title>
  <dc:creator>Sam MacFarlane</dc:creator>
  <cp:lastModifiedBy>Tanya Denich</cp:lastModifiedBy>
  <cp:revision>40</cp:revision>
  <cp:lastPrinted>2018-02-20T22:27:55Z</cp:lastPrinted>
  <dcterms:created xsi:type="dcterms:W3CDTF">2018-02-19T21:28:21Z</dcterms:created>
  <dcterms:modified xsi:type="dcterms:W3CDTF">2018-07-10T13:35:13Z</dcterms:modified>
</cp:coreProperties>
</file>